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325" r:id="rId6"/>
    <p:sldId id="327" r:id="rId7"/>
    <p:sldId id="263" r:id="rId8"/>
    <p:sldId id="329" r:id="rId9"/>
    <p:sldId id="312" r:id="rId10"/>
    <p:sldId id="314" r:id="rId11"/>
    <p:sldId id="356" r:id="rId12"/>
    <p:sldId id="357" r:id="rId13"/>
    <p:sldId id="359" r:id="rId14"/>
    <p:sldId id="360" r:id="rId15"/>
    <p:sldId id="346" r:id="rId16"/>
    <p:sldId id="348" r:id="rId17"/>
    <p:sldId id="349" r:id="rId18"/>
    <p:sldId id="350" r:id="rId19"/>
    <p:sldId id="351" r:id="rId20"/>
    <p:sldId id="353" r:id="rId21"/>
    <p:sldId id="352" r:id="rId22"/>
    <p:sldId id="354" r:id="rId23"/>
    <p:sldId id="319" r:id="rId24"/>
    <p:sldId id="340" r:id="rId25"/>
    <p:sldId id="281" r:id="rId26"/>
    <p:sldId id="343" r:id="rId27"/>
    <p:sldId id="267" r:id="rId28"/>
    <p:sldId id="341" r:id="rId29"/>
    <p:sldId id="342" r:id="rId30"/>
    <p:sldId id="345" r:id="rId31"/>
    <p:sldId id="344" r:id="rId32"/>
    <p:sldId id="321" r:id="rId33"/>
    <p:sldId id="324" r:id="rId34"/>
    <p:sldId id="323" r:id="rId35"/>
    <p:sldId id="331" r:id="rId36"/>
    <p:sldId id="330" r:id="rId37"/>
    <p:sldId id="332" r:id="rId38"/>
    <p:sldId id="333" r:id="rId39"/>
    <p:sldId id="335" r:id="rId40"/>
    <p:sldId id="336" r:id="rId41"/>
    <p:sldId id="339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6766C-3413-9C9A-C495-7EBB4589A696}" v="555" dt="2024-11-27T13:19:45.794"/>
    <p1510:client id="{235BA1FA-2D1D-0748-BD1E-9A2888BAEBCD}" v="397" dt="2024-11-27T15:01:01.553"/>
    <p1510:client id="{6BE1DE97-3AB2-CD4C-BBFC-3F2CF3AE0A20}" v="540" dt="2024-11-28T08:53:14.910"/>
    <p1510:client id="{8BD07437-50F3-AE43-9C6E-0087FA2CAF06}" v="1007" dt="2024-11-28T08:38:09.501"/>
    <p1510:client id="{8F8B1788-ADD3-5115-E04D-BEADE1ED4308}" v="969" dt="2024-11-27T17:59:32.096"/>
    <p1510:client id="{A18193E1-2F6D-4B94-7F62-514E2A14B0A7}" v="26" dt="2024-11-27T16:12:04.352"/>
    <p1510:client id="{B34D282B-3A6D-A94F-D2BF-EEBAE6EBA300}" v="2" dt="2024-11-28T02:04:26.241"/>
    <p1510:client id="{BD09974F-E22C-F960-CC86-D71B7262FD5A}" v="188" dt="2024-11-27T18:13:46.016"/>
    <p1510:client id="{F7E9FB4B-9F0C-AC40-8022-2272E59809A7}" v="300" dt="2024-11-28T04:33:03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8"/>
  </p:normalViewPr>
  <p:slideViewPr>
    <p:cSldViewPr snapToGrid="0">
      <p:cViewPr varScale="1">
        <p:scale>
          <a:sx n="82" d="100"/>
          <a:sy n="82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97614A-4CA6-458F-A2CF-3CF7CDAB0AD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183E21-C89B-4FC6-AF27-1F52B261F588}">
      <dgm:prSet/>
      <dgm:spPr/>
      <dgm:t>
        <a:bodyPr/>
        <a:lstStyle/>
        <a:p>
          <a:r>
            <a:rPr lang="en-US" b="1"/>
            <a:t>T</a:t>
          </a:r>
          <a:r>
            <a:rPr lang="en-US" b="1" i="0"/>
            <a:t>arget variable: </a:t>
          </a:r>
          <a:r>
            <a:rPr lang="en-US" b="1"/>
            <a:t>“</a:t>
          </a:r>
          <a:r>
            <a:rPr lang="en-US" b="1" err="1"/>
            <a:t>is_canceled</a:t>
          </a:r>
          <a:r>
            <a:rPr lang="en-US" b="1"/>
            <a:t>”</a:t>
          </a:r>
          <a:endParaRPr lang="en-US"/>
        </a:p>
      </dgm:t>
    </dgm:pt>
    <dgm:pt modelId="{0DE8C3C9-DD7F-4270-9DCD-BE21D4D73E61}" type="parTrans" cxnId="{585D75E6-DAB6-410C-A350-9FA9D9B17B8C}">
      <dgm:prSet/>
      <dgm:spPr/>
      <dgm:t>
        <a:bodyPr/>
        <a:lstStyle/>
        <a:p>
          <a:endParaRPr lang="en-US"/>
        </a:p>
      </dgm:t>
    </dgm:pt>
    <dgm:pt modelId="{A425BDA8-7026-402D-BA5C-4641B9947988}" type="sibTrans" cxnId="{585D75E6-DAB6-410C-A350-9FA9D9B17B8C}">
      <dgm:prSet/>
      <dgm:spPr/>
      <dgm:t>
        <a:bodyPr/>
        <a:lstStyle/>
        <a:p>
          <a:endParaRPr lang="en-US"/>
        </a:p>
      </dgm:t>
    </dgm:pt>
    <dgm:pt modelId="{295FA129-04E3-4AF0-AFDF-10B26FEABD20}">
      <dgm:prSet/>
      <dgm:spPr/>
      <dgm:t>
        <a:bodyPr/>
        <a:lstStyle/>
        <a:p>
          <a:r>
            <a:rPr lang="en-US" b="1"/>
            <a:t>0: not cancel, 1: cancel</a:t>
          </a:r>
          <a:endParaRPr lang="en-US"/>
        </a:p>
      </dgm:t>
    </dgm:pt>
    <dgm:pt modelId="{EEA9B88D-BB74-4432-B9ED-746D43E3450F}" type="parTrans" cxnId="{B9143018-4520-4F59-B625-671B311B32A3}">
      <dgm:prSet/>
      <dgm:spPr/>
      <dgm:t>
        <a:bodyPr/>
        <a:lstStyle/>
        <a:p>
          <a:endParaRPr lang="en-US"/>
        </a:p>
      </dgm:t>
    </dgm:pt>
    <dgm:pt modelId="{80A64996-A31C-4CB3-B7D7-AFB75665A42E}" type="sibTrans" cxnId="{B9143018-4520-4F59-B625-671B311B32A3}">
      <dgm:prSet/>
      <dgm:spPr/>
      <dgm:t>
        <a:bodyPr/>
        <a:lstStyle/>
        <a:p>
          <a:endParaRPr lang="en-US"/>
        </a:p>
      </dgm:t>
    </dgm:pt>
    <dgm:pt modelId="{BDAD01DF-C3ED-45F6-AFA8-77742CD92605}">
      <dgm:prSet/>
      <dgm:spPr/>
      <dgm:t>
        <a:bodyPr/>
        <a:lstStyle/>
        <a:p>
          <a:r>
            <a:rPr lang="en-US" b="1" i="0"/>
            <a:t>processing steps:</a:t>
          </a:r>
          <a:endParaRPr lang="en-US"/>
        </a:p>
      </dgm:t>
    </dgm:pt>
    <dgm:pt modelId="{275999AC-46CD-42E5-B656-2812E776714A}" type="parTrans" cxnId="{097AFFDF-370A-4B8D-86CC-49B2D87051DC}">
      <dgm:prSet/>
      <dgm:spPr/>
      <dgm:t>
        <a:bodyPr/>
        <a:lstStyle/>
        <a:p>
          <a:endParaRPr lang="en-US"/>
        </a:p>
      </dgm:t>
    </dgm:pt>
    <dgm:pt modelId="{7D5C4233-8D5B-4F86-BF71-1CF46EC85358}" type="sibTrans" cxnId="{097AFFDF-370A-4B8D-86CC-49B2D87051DC}">
      <dgm:prSet/>
      <dgm:spPr/>
      <dgm:t>
        <a:bodyPr/>
        <a:lstStyle/>
        <a:p>
          <a:endParaRPr lang="en-US"/>
        </a:p>
      </dgm:t>
    </dgm:pt>
    <dgm:pt modelId="{AC90EC66-9EC1-425D-AA7A-F9B02A0D5A2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i="0"/>
            <a:t>fill in the null values</a:t>
          </a:r>
          <a:endParaRPr lang="en-US"/>
        </a:p>
      </dgm:t>
    </dgm:pt>
    <dgm:pt modelId="{B0F7AD54-BEEA-46E9-8951-A7741FAE48D6}" type="parTrans" cxnId="{7D3E0AFD-D86A-49E5-BC65-8848595D3893}">
      <dgm:prSet/>
      <dgm:spPr/>
      <dgm:t>
        <a:bodyPr/>
        <a:lstStyle/>
        <a:p>
          <a:endParaRPr lang="en-US"/>
        </a:p>
      </dgm:t>
    </dgm:pt>
    <dgm:pt modelId="{FF02224B-D1D8-4513-8ACC-BFFF7224402E}" type="sibTrans" cxnId="{7D3E0AFD-D86A-49E5-BC65-8848595D3893}">
      <dgm:prSet/>
      <dgm:spPr/>
      <dgm:t>
        <a:bodyPr/>
        <a:lstStyle/>
        <a:p>
          <a:endParaRPr lang="en-US"/>
        </a:p>
      </dgm:t>
    </dgm:pt>
    <dgm:pt modelId="{F7B079E3-DF5D-43E8-9458-D1020C24540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i="0"/>
            <a:t>drop the data with 0 children, adults, babies</a:t>
          </a:r>
          <a:endParaRPr lang="en-US"/>
        </a:p>
      </dgm:t>
    </dgm:pt>
    <dgm:pt modelId="{682741B8-3015-40DC-BF9A-32CC4C40CBEB}" type="parTrans" cxnId="{FD695D0D-6210-4BB5-B9E6-9215A752F4BE}">
      <dgm:prSet/>
      <dgm:spPr/>
      <dgm:t>
        <a:bodyPr/>
        <a:lstStyle/>
        <a:p>
          <a:endParaRPr lang="en-US"/>
        </a:p>
      </dgm:t>
    </dgm:pt>
    <dgm:pt modelId="{8B650F15-0FF3-49D4-A336-C1E52B417C98}" type="sibTrans" cxnId="{FD695D0D-6210-4BB5-B9E6-9215A752F4BE}">
      <dgm:prSet/>
      <dgm:spPr/>
      <dgm:t>
        <a:bodyPr/>
        <a:lstStyle/>
        <a:p>
          <a:endParaRPr lang="en-US"/>
        </a:p>
      </dgm:t>
    </dgm:pt>
    <dgm:pt modelId="{1D41B913-1758-484C-AEF6-A353DF3657F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i="0"/>
            <a:t>find categorical data,  encoding categorical variables</a:t>
          </a:r>
          <a:endParaRPr lang="en-US"/>
        </a:p>
      </dgm:t>
    </dgm:pt>
    <dgm:pt modelId="{9C146846-5AC7-47E8-8DAB-7D4C56AFF8F3}" type="parTrans" cxnId="{B648C201-63ED-4D00-AFB2-C6300BBC7135}">
      <dgm:prSet/>
      <dgm:spPr/>
      <dgm:t>
        <a:bodyPr/>
        <a:lstStyle/>
        <a:p>
          <a:endParaRPr lang="en-US"/>
        </a:p>
      </dgm:t>
    </dgm:pt>
    <dgm:pt modelId="{030EDCF4-1FF8-4688-A04D-BECF0E82998A}" type="sibTrans" cxnId="{B648C201-63ED-4D00-AFB2-C6300BBC7135}">
      <dgm:prSet/>
      <dgm:spPr/>
      <dgm:t>
        <a:bodyPr/>
        <a:lstStyle/>
        <a:p>
          <a:endParaRPr lang="en-US"/>
        </a:p>
      </dgm:t>
    </dgm:pt>
    <dgm:pt modelId="{FBF28929-6E22-4A01-9BA4-14987898631E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i="0"/>
            <a:t>normalizing numerical variables</a:t>
          </a:r>
          <a:endParaRPr lang="en-US"/>
        </a:p>
      </dgm:t>
    </dgm:pt>
    <dgm:pt modelId="{171451F3-0C41-464A-8D5C-59C3B16C7019}" type="parTrans" cxnId="{05A89A7F-1916-42E1-A382-52C0F1BD0C81}">
      <dgm:prSet/>
      <dgm:spPr/>
      <dgm:t>
        <a:bodyPr/>
        <a:lstStyle/>
        <a:p>
          <a:endParaRPr lang="en-US"/>
        </a:p>
      </dgm:t>
    </dgm:pt>
    <dgm:pt modelId="{682F5D79-D5F9-47C3-A8CB-3883495697DA}" type="sibTrans" cxnId="{05A89A7F-1916-42E1-A382-52C0F1BD0C81}">
      <dgm:prSet/>
      <dgm:spPr/>
      <dgm:t>
        <a:bodyPr/>
        <a:lstStyle/>
        <a:p>
          <a:endParaRPr lang="en-US"/>
        </a:p>
      </dgm:t>
    </dgm:pt>
    <dgm:pt modelId="{D05CEE52-78DF-43C0-B953-C566BCE67E3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i="0"/>
            <a:t>linear regression &gt; predict continuous variable </a:t>
          </a:r>
          <a:endParaRPr lang="en-US"/>
        </a:p>
      </dgm:t>
    </dgm:pt>
    <dgm:pt modelId="{D1388BE1-2CBD-40C8-9FAB-4FED5F1B9EAF}" type="parTrans" cxnId="{DE282AF5-5785-4E91-8436-D86086D8CAF2}">
      <dgm:prSet/>
      <dgm:spPr/>
      <dgm:t>
        <a:bodyPr/>
        <a:lstStyle/>
        <a:p>
          <a:endParaRPr lang="en-US"/>
        </a:p>
      </dgm:t>
    </dgm:pt>
    <dgm:pt modelId="{C07E1388-C586-455D-99F9-7DE0F062CB2E}" type="sibTrans" cxnId="{DE282AF5-5785-4E91-8436-D86086D8CAF2}">
      <dgm:prSet/>
      <dgm:spPr/>
      <dgm:t>
        <a:bodyPr/>
        <a:lstStyle/>
        <a:p>
          <a:endParaRPr lang="en-US"/>
        </a:p>
      </dgm:t>
    </dgm:pt>
    <dgm:pt modelId="{CCB1DD3B-4B89-4090-A378-1B7B44741CF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i="0"/>
            <a:t>round up predict result to 0,1,2 (not cancel, cancel, out of range)</a:t>
          </a:r>
          <a:endParaRPr lang="en-US"/>
        </a:p>
      </dgm:t>
    </dgm:pt>
    <dgm:pt modelId="{5B6FFE1F-FFE6-40DC-B9AA-C36DE8A31E2A}" type="parTrans" cxnId="{FA05FE17-169F-4051-A6DC-324E1ED11159}">
      <dgm:prSet/>
      <dgm:spPr/>
      <dgm:t>
        <a:bodyPr/>
        <a:lstStyle/>
        <a:p>
          <a:endParaRPr lang="en-US"/>
        </a:p>
      </dgm:t>
    </dgm:pt>
    <dgm:pt modelId="{3CD6BD70-CC48-4F59-AE5E-DCF0CF70C291}" type="sibTrans" cxnId="{FA05FE17-169F-4051-A6DC-324E1ED11159}">
      <dgm:prSet/>
      <dgm:spPr/>
      <dgm:t>
        <a:bodyPr/>
        <a:lstStyle/>
        <a:p>
          <a:endParaRPr lang="en-US"/>
        </a:p>
      </dgm:t>
    </dgm:pt>
    <dgm:pt modelId="{18A7BBF6-1AF5-7C44-83D3-B03A57B3E8B6}">
      <dgm:prSet/>
      <dgm:spPr/>
      <dgm:t>
        <a:bodyPr/>
        <a:lstStyle/>
        <a:p>
          <a:pPr>
            <a:buFont typeface="+mj-lt"/>
            <a:buAutoNum type="arabicPeriod"/>
          </a:pPr>
          <a:endParaRPr lang="en-US"/>
        </a:p>
      </dgm:t>
    </dgm:pt>
    <dgm:pt modelId="{C827B856-9D49-234C-BADB-C6A3ACE07953}" type="parTrans" cxnId="{9B4EE4E3-4965-F246-B98F-05266C01EFD0}">
      <dgm:prSet/>
      <dgm:spPr/>
      <dgm:t>
        <a:bodyPr/>
        <a:lstStyle/>
        <a:p>
          <a:endParaRPr lang="zh-TW" altLang="en-US"/>
        </a:p>
      </dgm:t>
    </dgm:pt>
    <dgm:pt modelId="{ED236E7D-0B4D-3D4E-8C83-5B80C8F61D3E}" type="sibTrans" cxnId="{9B4EE4E3-4965-F246-B98F-05266C01EFD0}">
      <dgm:prSet/>
      <dgm:spPr/>
      <dgm:t>
        <a:bodyPr/>
        <a:lstStyle/>
        <a:p>
          <a:endParaRPr lang="zh-TW" altLang="en-US"/>
        </a:p>
      </dgm:t>
    </dgm:pt>
    <dgm:pt modelId="{20DA41AC-3287-D440-80B2-FB71E6F2EAC1}" type="pres">
      <dgm:prSet presAssocID="{BD97614A-4CA6-458F-A2CF-3CF7CDAB0ADD}" presName="linear" presStyleCnt="0">
        <dgm:presLayoutVars>
          <dgm:animLvl val="lvl"/>
          <dgm:resizeHandles val="exact"/>
        </dgm:presLayoutVars>
      </dgm:prSet>
      <dgm:spPr/>
    </dgm:pt>
    <dgm:pt modelId="{3E08E686-E56E-0E42-B9DA-4E268CB76DCE}" type="pres">
      <dgm:prSet presAssocID="{3C183E21-C89B-4FC6-AF27-1F52B261F588}" presName="parentText" presStyleLbl="node1" presStyleIdx="0" presStyleCnt="2" custLinFactNeighborX="54362" custLinFactNeighborY="-9435">
        <dgm:presLayoutVars>
          <dgm:chMax val="0"/>
          <dgm:bulletEnabled val="1"/>
        </dgm:presLayoutVars>
      </dgm:prSet>
      <dgm:spPr/>
    </dgm:pt>
    <dgm:pt modelId="{FE9D20B9-7FF0-5743-A949-B33BBFC6392A}" type="pres">
      <dgm:prSet presAssocID="{3C183E21-C89B-4FC6-AF27-1F52B261F588}" presName="childText" presStyleLbl="revTx" presStyleIdx="0" presStyleCnt="2">
        <dgm:presLayoutVars>
          <dgm:bulletEnabled val="1"/>
        </dgm:presLayoutVars>
      </dgm:prSet>
      <dgm:spPr/>
    </dgm:pt>
    <dgm:pt modelId="{82500AFD-6FBF-8B47-9017-E57332190A37}" type="pres">
      <dgm:prSet presAssocID="{BDAD01DF-C3ED-45F6-AFA8-77742CD9260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DEC1A40-533D-AF4D-BC56-B2547C4B5BFE}" type="pres">
      <dgm:prSet presAssocID="{BDAD01DF-C3ED-45F6-AFA8-77742CD9260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648C201-63ED-4D00-AFB2-C6300BBC7135}" srcId="{BDAD01DF-C3ED-45F6-AFA8-77742CD92605}" destId="{1D41B913-1758-484C-AEF6-A353DF3657F6}" srcOrd="2" destOrd="0" parTransId="{9C146846-5AC7-47E8-8DAB-7D4C56AFF8F3}" sibTransId="{030EDCF4-1FF8-4688-A04D-BECF0E82998A}"/>
    <dgm:cxn modelId="{FD695D0D-6210-4BB5-B9E6-9215A752F4BE}" srcId="{BDAD01DF-C3ED-45F6-AFA8-77742CD92605}" destId="{F7B079E3-DF5D-43E8-9458-D1020C245402}" srcOrd="1" destOrd="0" parTransId="{682741B8-3015-40DC-BF9A-32CC4C40CBEB}" sibTransId="{8B650F15-0FF3-49D4-A336-C1E52B417C98}"/>
    <dgm:cxn modelId="{5FC2B110-C491-844C-AE2E-1D117F814AE4}" type="presOf" srcId="{AC90EC66-9EC1-425D-AA7A-F9B02A0D5A2B}" destId="{7DEC1A40-533D-AF4D-BC56-B2547C4B5BFE}" srcOrd="0" destOrd="0" presId="urn:microsoft.com/office/officeart/2005/8/layout/vList2"/>
    <dgm:cxn modelId="{FA05FE17-169F-4051-A6DC-324E1ED11159}" srcId="{BDAD01DF-C3ED-45F6-AFA8-77742CD92605}" destId="{CCB1DD3B-4B89-4090-A378-1B7B44741CF4}" srcOrd="6" destOrd="0" parTransId="{5B6FFE1F-FFE6-40DC-B9AA-C36DE8A31E2A}" sibTransId="{3CD6BD70-CC48-4F59-AE5E-DCF0CF70C291}"/>
    <dgm:cxn modelId="{B9143018-4520-4F59-B625-671B311B32A3}" srcId="{3C183E21-C89B-4FC6-AF27-1F52B261F588}" destId="{295FA129-04E3-4AF0-AFDF-10B26FEABD20}" srcOrd="0" destOrd="0" parTransId="{EEA9B88D-BB74-4432-B9ED-746D43E3450F}" sibTransId="{80A64996-A31C-4CB3-B7D7-AFB75665A42E}"/>
    <dgm:cxn modelId="{0D0D0F23-DFBC-F64B-A5EF-6B1156A6B85B}" type="presOf" srcId="{1D41B913-1758-484C-AEF6-A353DF3657F6}" destId="{7DEC1A40-533D-AF4D-BC56-B2547C4B5BFE}" srcOrd="0" destOrd="2" presId="urn:microsoft.com/office/officeart/2005/8/layout/vList2"/>
    <dgm:cxn modelId="{98372B2E-5347-2641-9943-31ABB0E415C6}" type="presOf" srcId="{FBF28929-6E22-4A01-9BA4-14987898631E}" destId="{7DEC1A40-533D-AF4D-BC56-B2547C4B5BFE}" srcOrd="0" destOrd="3" presId="urn:microsoft.com/office/officeart/2005/8/layout/vList2"/>
    <dgm:cxn modelId="{741F9A72-724A-194F-98B1-550F28222395}" type="presOf" srcId="{3C183E21-C89B-4FC6-AF27-1F52B261F588}" destId="{3E08E686-E56E-0E42-B9DA-4E268CB76DCE}" srcOrd="0" destOrd="0" presId="urn:microsoft.com/office/officeart/2005/8/layout/vList2"/>
    <dgm:cxn modelId="{0D06797C-906B-C942-A7F4-9B46D7EE3EB4}" type="presOf" srcId="{D05CEE52-78DF-43C0-B953-C566BCE67E3C}" destId="{7DEC1A40-533D-AF4D-BC56-B2547C4B5BFE}" srcOrd="0" destOrd="5" presId="urn:microsoft.com/office/officeart/2005/8/layout/vList2"/>
    <dgm:cxn modelId="{05A89A7F-1916-42E1-A382-52C0F1BD0C81}" srcId="{BDAD01DF-C3ED-45F6-AFA8-77742CD92605}" destId="{FBF28929-6E22-4A01-9BA4-14987898631E}" srcOrd="3" destOrd="0" parTransId="{171451F3-0C41-464A-8D5C-59C3B16C7019}" sibTransId="{682F5D79-D5F9-47C3-A8CB-3883495697DA}"/>
    <dgm:cxn modelId="{F3C66BBF-117E-B648-B820-095CEC694B11}" type="presOf" srcId="{CCB1DD3B-4B89-4090-A378-1B7B44741CF4}" destId="{7DEC1A40-533D-AF4D-BC56-B2547C4B5BFE}" srcOrd="0" destOrd="6" presId="urn:microsoft.com/office/officeart/2005/8/layout/vList2"/>
    <dgm:cxn modelId="{2C1053CE-F51B-DB41-BA3B-2EDB965217B7}" type="presOf" srcId="{295FA129-04E3-4AF0-AFDF-10B26FEABD20}" destId="{FE9D20B9-7FF0-5743-A949-B33BBFC6392A}" srcOrd="0" destOrd="0" presId="urn:microsoft.com/office/officeart/2005/8/layout/vList2"/>
    <dgm:cxn modelId="{0AA02BCF-E3C6-9E42-815F-2D6C02F6F3E1}" type="presOf" srcId="{F7B079E3-DF5D-43E8-9458-D1020C245402}" destId="{7DEC1A40-533D-AF4D-BC56-B2547C4B5BFE}" srcOrd="0" destOrd="1" presId="urn:microsoft.com/office/officeart/2005/8/layout/vList2"/>
    <dgm:cxn modelId="{F77320D3-8772-024D-B257-F99F5F5871F5}" type="presOf" srcId="{18A7BBF6-1AF5-7C44-83D3-B03A57B3E8B6}" destId="{7DEC1A40-533D-AF4D-BC56-B2547C4B5BFE}" srcOrd="0" destOrd="4" presId="urn:microsoft.com/office/officeart/2005/8/layout/vList2"/>
    <dgm:cxn modelId="{097AFFDF-370A-4B8D-86CC-49B2D87051DC}" srcId="{BD97614A-4CA6-458F-A2CF-3CF7CDAB0ADD}" destId="{BDAD01DF-C3ED-45F6-AFA8-77742CD92605}" srcOrd="1" destOrd="0" parTransId="{275999AC-46CD-42E5-B656-2812E776714A}" sibTransId="{7D5C4233-8D5B-4F86-BF71-1CF46EC85358}"/>
    <dgm:cxn modelId="{9B4EE4E3-4965-F246-B98F-05266C01EFD0}" srcId="{BDAD01DF-C3ED-45F6-AFA8-77742CD92605}" destId="{18A7BBF6-1AF5-7C44-83D3-B03A57B3E8B6}" srcOrd="4" destOrd="0" parTransId="{C827B856-9D49-234C-BADB-C6A3ACE07953}" sibTransId="{ED236E7D-0B4D-3D4E-8C83-5B80C8F61D3E}"/>
    <dgm:cxn modelId="{342CD1E4-B144-984A-BDD1-0257E9A72884}" type="presOf" srcId="{BDAD01DF-C3ED-45F6-AFA8-77742CD92605}" destId="{82500AFD-6FBF-8B47-9017-E57332190A37}" srcOrd="0" destOrd="0" presId="urn:microsoft.com/office/officeart/2005/8/layout/vList2"/>
    <dgm:cxn modelId="{585D75E6-DAB6-410C-A350-9FA9D9B17B8C}" srcId="{BD97614A-4CA6-458F-A2CF-3CF7CDAB0ADD}" destId="{3C183E21-C89B-4FC6-AF27-1F52B261F588}" srcOrd="0" destOrd="0" parTransId="{0DE8C3C9-DD7F-4270-9DCD-BE21D4D73E61}" sibTransId="{A425BDA8-7026-402D-BA5C-4641B9947988}"/>
    <dgm:cxn modelId="{BD3A23EA-32DD-CC43-9B61-F306B012B09E}" type="presOf" srcId="{BD97614A-4CA6-458F-A2CF-3CF7CDAB0ADD}" destId="{20DA41AC-3287-D440-80B2-FB71E6F2EAC1}" srcOrd="0" destOrd="0" presId="urn:microsoft.com/office/officeart/2005/8/layout/vList2"/>
    <dgm:cxn modelId="{DE282AF5-5785-4E91-8436-D86086D8CAF2}" srcId="{BDAD01DF-C3ED-45F6-AFA8-77742CD92605}" destId="{D05CEE52-78DF-43C0-B953-C566BCE67E3C}" srcOrd="5" destOrd="0" parTransId="{D1388BE1-2CBD-40C8-9FAB-4FED5F1B9EAF}" sibTransId="{C07E1388-C586-455D-99F9-7DE0F062CB2E}"/>
    <dgm:cxn modelId="{7D3E0AFD-D86A-49E5-BC65-8848595D3893}" srcId="{BDAD01DF-C3ED-45F6-AFA8-77742CD92605}" destId="{AC90EC66-9EC1-425D-AA7A-F9B02A0D5A2B}" srcOrd="0" destOrd="0" parTransId="{B0F7AD54-BEEA-46E9-8951-A7741FAE48D6}" sibTransId="{FF02224B-D1D8-4513-8ACC-BFFF7224402E}"/>
    <dgm:cxn modelId="{0F79E6AF-0CF5-FC40-8571-1730A84C1390}" type="presParOf" srcId="{20DA41AC-3287-D440-80B2-FB71E6F2EAC1}" destId="{3E08E686-E56E-0E42-B9DA-4E268CB76DCE}" srcOrd="0" destOrd="0" presId="urn:microsoft.com/office/officeart/2005/8/layout/vList2"/>
    <dgm:cxn modelId="{597FFA10-4872-1142-BF39-EAEE130E1C31}" type="presParOf" srcId="{20DA41AC-3287-D440-80B2-FB71E6F2EAC1}" destId="{FE9D20B9-7FF0-5743-A949-B33BBFC6392A}" srcOrd="1" destOrd="0" presId="urn:microsoft.com/office/officeart/2005/8/layout/vList2"/>
    <dgm:cxn modelId="{F4C07546-B5AF-CB41-A44E-E9D1206B5F48}" type="presParOf" srcId="{20DA41AC-3287-D440-80B2-FB71E6F2EAC1}" destId="{82500AFD-6FBF-8B47-9017-E57332190A37}" srcOrd="2" destOrd="0" presId="urn:microsoft.com/office/officeart/2005/8/layout/vList2"/>
    <dgm:cxn modelId="{748C6FB0-A0AE-1D43-9265-6224C5285806}" type="presParOf" srcId="{20DA41AC-3287-D440-80B2-FB71E6F2EAC1}" destId="{7DEC1A40-533D-AF4D-BC56-B2547C4B5BF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8E686-E56E-0E42-B9DA-4E268CB76DCE}">
      <dsp:nvSpPr>
        <dsp:cNvPr id="0" name=""/>
        <dsp:cNvSpPr/>
      </dsp:nvSpPr>
      <dsp:spPr>
        <a:xfrm>
          <a:off x="0" y="114012"/>
          <a:ext cx="7131471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T</a:t>
          </a:r>
          <a:r>
            <a:rPr lang="en-US" sz="2300" b="1" i="0" kern="1200"/>
            <a:t>arget variable: </a:t>
          </a:r>
          <a:r>
            <a:rPr lang="en-US" sz="2300" b="1" kern="1200"/>
            <a:t>“</a:t>
          </a:r>
          <a:r>
            <a:rPr lang="en-US" sz="2300" b="1" kern="1200" err="1"/>
            <a:t>is_canceled</a:t>
          </a:r>
          <a:r>
            <a:rPr lang="en-US" sz="2300" b="1" kern="1200"/>
            <a:t>”</a:t>
          </a:r>
          <a:endParaRPr lang="en-US" sz="2300" kern="1200"/>
        </a:p>
      </dsp:txBody>
      <dsp:txXfrm>
        <a:off x="27586" y="141598"/>
        <a:ext cx="7076299" cy="509938"/>
      </dsp:txXfrm>
    </dsp:sp>
    <dsp:sp modelId="{FE9D20B9-7FF0-5743-A949-B33BBFC6392A}">
      <dsp:nvSpPr>
        <dsp:cNvPr id="0" name=""/>
        <dsp:cNvSpPr/>
      </dsp:nvSpPr>
      <dsp:spPr>
        <a:xfrm>
          <a:off x="0" y="715058"/>
          <a:ext cx="7131471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642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0: not cancel, 1: cancel</a:t>
          </a:r>
          <a:endParaRPr lang="en-US" sz="1800" kern="1200"/>
        </a:p>
      </dsp:txBody>
      <dsp:txXfrm>
        <a:off x="0" y="715058"/>
        <a:ext cx="7131471" cy="380880"/>
      </dsp:txXfrm>
    </dsp:sp>
    <dsp:sp modelId="{82500AFD-6FBF-8B47-9017-E57332190A37}">
      <dsp:nvSpPr>
        <dsp:cNvPr id="0" name=""/>
        <dsp:cNvSpPr/>
      </dsp:nvSpPr>
      <dsp:spPr>
        <a:xfrm>
          <a:off x="0" y="1095939"/>
          <a:ext cx="7131471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processing steps:</a:t>
          </a:r>
          <a:endParaRPr lang="en-US" sz="2300" kern="1200"/>
        </a:p>
      </dsp:txBody>
      <dsp:txXfrm>
        <a:off x="27586" y="1123525"/>
        <a:ext cx="7076299" cy="509938"/>
      </dsp:txXfrm>
    </dsp:sp>
    <dsp:sp modelId="{7DEC1A40-533D-AF4D-BC56-B2547C4B5BFE}">
      <dsp:nvSpPr>
        <dsp:cNvPr id="0" name=""/>
        <dsp:cNvSpPr/>
      </dsp:nvSpPr>
      <dsp:spPr>
        <a:xfrm>
          <a:off x="0" y="1661049"/>
          <a:ext cx="7131471" cy="219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642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i="0" kern="1200"/>
            <a:t>fill in the null values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i="0" kern="1200"/>
            <a:t>drop the data with 0 children, adults, babies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i="0" kern="1200"/>
            <a:t>find categorical data,  encoding categorical variables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i="0" kern="1200"/>
            <a:t>normalizing numerical variables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i="0" kern="1200"/>
            <a:t>linear regression &gt; predict continuous variable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800" i="0" kern="1200"/>
            <a:t>round up predict result to 0,1,2 (not cancel, cancel, out of range)</a:t>
          </a:r>
          <a:endParaRPr lang="en-US" sz="1800" kern="1200"/>
        </a:p>
      </dsp:txBody>
      <dsp:txXfrm>
        <a:off x="0" y="1661049"/>
        <a:ext cx="7131471" cy="2190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03:50:0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5 24575,'10'-4'0,"-2"16"0,-8 40 0,0 25 0,0 17 0,0 3 0,0-13 0,0-5 0,0-6 0,0-2 0,0 4 0,0 5 0,0 1 0,0 0 0,0-7 0,0-6 0,0-5 0,2-7 0,2-5 0,0-6 0,0-6 0,-2-4 0,0-9 0,0-4 0,0-5 0,0-2 0,-2-1 0,-2-3 0,1-5 0,-4-8 0,-3-8 0,-5-6 0,-4-6 0,-2-2 0,1-1 0,1 0 0,0 3 0,-6-1 0,-9-2 0,-14-2 0,-14-6 0,-5-1 0,5 5 0,15 5 0,22 10 0,21 6 0,17 5 0,14 3 0,17 0 0,7 0 0,5 0 0,3 0 0,-4 0 0,4 0 0,6 0 0,7 0 0,0 0 0,0 0 0,-6 0 0,-11 0 0,-10 0 0,-11 0 0,-7 0 0,-5 0 0,-5 0 0,-3 0 0,-5 1 0,-6 2 0,-5 1 0,-8 5 0,-12 7 0,-9 5 0,-5 4 0,2 1 0,5-2 0,4-2 0,3 0 0,2-2 0,3-3 0,-1 0 0,1-2 0,2-2 0,1-3 0,2-2 0,0-3 0,0 1 0,-1-1 0,0-1 0,-1 2 0,1-1 0,3 1 0,1 0 0,1 1 0,-2 0 0,1 0 0,1-1 0,1-1 0,0 0 0,1 0 0,0-1 0,0 1 0,0 2 0,1-3 0,0-8-1696,5-18 0,-1 9 0,3-6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D2328-C77C-A84E-BBC8-CBAF006FC4F7}" type="datetimeFigureOut">
              <a:rPr lang="en-US" smtClean="0"/>
              <a:t>4/6/25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8D323-7138-6F40-929D-65A9E808E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13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754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014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628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734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066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72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8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914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14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047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92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88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19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02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890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>
          <a:extLst>
            <a:ext uri="{FF2B5EF4-FFF2-40B4-BE49-F238E27FC236}">
              <a16:creationId xmlns:a16="http://schemas.microsoft.com/office/drawing/2014/main" id="{C3E160F0-2E82-A043-40B2-492094C4B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e71a4a866a_0_50:notes">
            <a:extLst>
              <a:ext uri="{FF2B5EF4-FFF2-40B4-BE49-F238E27FC236}">
                <a16:creationId xmlns:a16="http://schemas.microsoft.com/office/drawing/2014/main" id="{253F100D-7985-A9F7-DFEA-3F014DF28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e71a4a866a_0_50:notes">
            <a:extLst>
              <a:ext uri="{FF2B5EF4-FFF2-40B4-BE49-F238E27FC236}">
                <a16:creationId xmlns:a16="http://schemas.microsoft.com/office/drawing/2014/main" id="{D910A46B-138C-CD10-BA2D-B829FEE99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731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>
          <a:extLst>
            <a:ext uri="{FF2B5EF4-FFF2-40B4-BE49-F238E27FC236}">
              <a16:creationId xmlns:a16="http://schemas.microsoft.com/office/drawing/2014/main" id="{40A24E77-9641-7373-E6D0-F38D0AA7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e71a4a866a_0_50:notes">
            <a:extLst>
              <a:ext uri="{FF2B5EF4-FFF2-40B4-BE49-F238E27FC236}">
                <a16:creationId xmlns:a16="http://schemas.microsoft.com/office/drawing/2014/main" id="{CD6CFDF2-4947-A4F2-2FF1-883EB3291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e71a4a866a_0_50:notes">
            <a:extLst>
              <a:ext uri="{FF2B5EF4-FFF2-40B4-BE49-F238E27FC236}">
                <a16:creationId xmlns:a16="http://schemas.microsoft.com/office/drawing/2014/main" id="{492510A0-8FD5-6A3B-7357-EEAFB6662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012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>
          <a:extLst>
            <a:ext uri="{FF2B5EF4-FFF2-40B4-BE49-F238E27FC236}">
              <a16:creationId xmlns:a16="http://schemas.microsoft.com/office/drawing/2014/main" id="{F06C92A6-C0A9-43BF-8053-34200747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e71a4a866a_0_50:notes">
            <a:extLst>
              <a:ext uri="{FF2B5EF4-FFF2-40B4-BE49-F238E27FC236}">
                <a16:creationId xmlns:a16="http://schemas.microsoft.com/office/drawing/2014/main" id="{6E448C62-64D3-A2A6-4A4C-D4A7E19B5D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e71a4a866a_0_50:notes">
            <a:extLst>
              <a:ext uri="{FF2B5EF4-FFF2-40B4-BE49-F238E27FC236}">
                <a16:creationId xmlns:a16="http://schemas.microsoft.com/office/drawing/2014/main" id="{1B8602D9-8DCC-5AB8-CC9E-FC78107D00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40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>
          <a:extLst>
            <a:ext uri="{FF2B5EF4-FFF2-40B4-BE49-F238E27FC236}">
              <a16:creationId xmlns:a16="http://schemas.microsoft.com/office/drawing/2014/main" id="{968B3B8C-F8A3-D865-172F-28A414F2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e71a4a866a_0_50:notes">
            <a:extLst>
              <a:ext uri="{FF2B5EF4-FFF2-40B4-BE49-F238E27FC236}">
                <a16:creationId xmlns:a16="http://schemas.microsoft.com/office/drawing/2014/main" id="{40BA712E-2561-6EC8-25BC-B9561ED586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e71a4a866a_0_50:notes">
            <a:extLst>
              <a:ext uri="{FF2B5EF4-FFF2-40B4-BE49-F238E27FC236}">
                <a16:creationId xmlns:a16="http://schemas.microsoft.com/office/drawing/2014/main" id="{559F7C4D-4EBE-E689-EF9E-406D86930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621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>
          <a:extLst>
            <a:ext uri="{FF2B5EF4-FFF2-40B4-BE49-F238E27FC236}">
              <a16:creationId xmlns:a16="http://schemas.microsoft.com/office/drawing/2014/main" id="{A8CFEF8D-8015-1E84-B2BF-44A73358E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e71a4a866a_0_20:notes">
            <a:extLst>
              <a:ext uri="{FF2B5EF4-FFF2-40B4-BE49-F238E27FC236}">
                <a16:creationId xmlns:a16="http://schemas.microsoft.com/office/drawing/2014/main" id="{3FE25A29-91FB-10DB-7027-C8BF425BB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e71a4a866a_0_20:notes">
            <a:extLst>
              <a:ext uri="{FF2B5EF4-FFF2-40B4-BE49-F238E27FC236}">
                <a16:creationId xmlns:a16="http://schemas.microsoft.com/office/drawing/2014/main" id="{5088E5A4-F798-CE77-66B9-F217C8F03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86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>
          <a:extLst>
            <a:ext uri="{FF2B5EF4-FFF2-40B4-BE49-F238E27FC236}">
              <a16:creationId xmlns:a16="http://schemas.microsoft.com/office/drawing/2014/main" id="{1979FCB8-E1CC-CE45-02D6-8C811D3C7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e71a4a866a_0_20:notes">
            <a:extLst>
              <a:ext uri="{FF2B5EF4-FFF2-40B4-BE49-F238E27FC236}">
                <a16:creationId xmlns:a16="http://schemas.microsoft.com/office/drawing/2014/main" id="{21DD906A-29DD-3E31-D5F1-ADB3A0065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e71a4a866a_0_20:notes">
            <a:extLst>
              <a:ext uri="{FF2B5EF4-FFF2-40B4-BE49-F238E27FC236}">
                <a16:creationId xmlns:a16="http://schemas.microsoft.com/office/drawing/2014/main" id="{B66522ED-6A47-7113-32CC-6B1621C5D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233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>
          <a:extLst>
            <a:ext uri="{FF2B5EF4-FFF2-40B4-BE49-F238E27FC236}">
              <a16:creationId xmlns:a16="http://schemas.microsoft.com/office/drawing/2014/main" id="{2D407C08-ADFE-CAEE-BC3F-EF3EDAE10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e71a4a866a_0_20:notes">
            <a:extLst>
              <a:ext uri="{FF2B5EF4-FFF2-40B4-BE49-F238E27FC236}">
                <a16:creationId xmlns:a16="http://schemas.microsoft.com/office/drawing/2014/main" id="{C0AAC866-4240-9738-5144-2F2E2F72DA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e71a4a866a_0_20:notes">
            <a:extLst>
              <a:ext uri="{FF2B5EF4-FFF2-40B4-BE49-F238E27FC236}">
                <a16:creationId xmlns:a16="http://schemas.microsoft.com/office/drawing/2014/main" id="{AD5C4B90-B870-47D2-3616-E9ADDFAB0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198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>
          <a:extLst>
            <a:ext uri="{FF2B5EF4-FFF2-40B4-BE49-F238E27FC236}">
              <a16:creationId xmlns:a16="http://schemas.microsoft.com/office/drawing/2014/main" id="{B27D7317-A9A2-8F3A-CD62-FF988886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e71a4a866a_0_0:notes">
            <a:extLst>
              <a:ext uri="{FF2B5EF4-FFF2-40B4-BE49-F238E27FC236}">
                <a16:creationId xmlns:a16="http://schemas.microsoft.com/office/drawing/2014/main" id="{F5D1F186-007F-8134-34D9-1CC4C169E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e71a4a866a_0_0:notes">
            <a:extLst>
              <a:ext uri="{FF2B5EF4-FFF2-40B4-BE49-F238E27FC236}">
                <a16:creationId xmlns:a16="http://schemas.microsoft.com/office/drawing/2014/main" id="{88503F18-3A7A-71D2-0360-4FBB28ABF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515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CCF01733-C8D9-223F-26E2-1AA9A1FA6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>
            <a:extLst>
              <a:ext uri="{FF2B5EF4-FFF2-40B4-BE49-F238E27FC236}">
                <a16:creationId xmlns:a16="http://schemas.microsoft.com/office/drawing/2014/main" id="{8EE82B66-FAB1-CD6E-D4C4-BD6CA8F279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>
            <a:extLst>
              <a:ext uri="{FF2B5EF4-FFF2-40B4-BE49-F238E27FC236}">
                <a16:creationId xmlns:a16="http://schemas.microsoft.com/office/drawing/2014/main" id="{9F2032AA-6473-1BB3-F335-9BC30D83A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76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>
          <a:extLst>
            <a:ext uri="{FF2B5EF4-FFF2-40B4-BE49-F238E27FC236}">
              <a16:creationId xmlns:a16="http://schemas.microsoft.com/office/drawing/2014/main" id="{C7D3C0BB-BCA9-E8EC-03BD-4B7FE79BC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32:notes">
            <a:extLst>
              <a:ext uri="{FF2B5EF4-FFF2-40B4-BE49-F238E27FC236}">
                <a16:creationId xmlns:a16="http://schemas.microsoft.com/office/drawing/2014/main" id="{3579EDF4-A34B-5E1E-5492-B6CC7A68CC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32:notes">
            <a:extLst>
              <a:ext uri="{FF2B5EF4-FFF2-40B4-BE49-F238E27FC236}">
                <a16:creationId xmlns:a16="http://schemas.microsoft.com/office/drawing/2014/main" id="{6C042AF2-058B-E0EC-B446-065ED7E89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788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>
          <a:extLst>
            <a:ext uri="{FF2B5EF4-FFF2-40B4-BE49-F238E27FC236}">
              <a16:creationId xmlns:a16="http://schemas.microsoft.com/office/drawing/2014/main" id="{30E6D812-447D-A453-4017-8DC10500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32:notes">
            <a:extLst>
              <a:ext uri="{FF2B5EF4-FFF2-40B4-BE49-F238E27FC236}">
                <a16:creationId xmlns:a16="http://schemas.microsoft.com/office/drawing/2014/main" id="{45F1883C-6D85-1A86-C9E4-F8C012243E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32:notes">
            <a:extLst>
              <a:ext uri="{FF2B5EF4-FFF2-40B4-BE49-F238E27FC236}">
                <a16:creationId xmlns:a16="http://schemas.microsoft.com/office/drawing/2014/main" id="{C80BBE2D-536C-A639-4F42-6907858727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11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16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1FAA-C7CD-927E-8C57-54F173EAC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A22CC-F2B7-6432-596D-DD99EC4A0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087C-3566-9FD5-6886-AE6F34B3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218C7-F13B-3244-2FEB-E3211B5BE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ACD4E-A208-5FCB-FE83-3A49175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13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4F33-7EEA-E3AD-5D12-5AEC609B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76E736-5C46-FD92-8214-7BAB7D43F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4FAC3-5319-ECC5-E8C1-4A4B5106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420CA-9F52-ADA6-9D52-CB4646F31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98A86-511A-A45D-0326-2FF202D2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4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87504-E20C-5902-0FA8-862880E94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63FF2-495A-0779-F480-E136E89E7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F9E8D-AEBD-6C91-C5D5-F15BF449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E18A1-149F-407C-E6E5-75BFD4B8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155B7-FEB9-719C-3964-A261405F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50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556948" y="-571503"/>
            <a:ext cx="13305847" cy="8001012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960000" y="2904657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4559028" y="2904657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960000" y="5215567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4559028" y="5215567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8158065" y="2904657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8158065" y="5215567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2007200" y="1609235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2007200" y="391936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5606228" y="1609235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5606228" y="391936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9205267" y="1609235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9205267" y="391936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960000" y="24014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4559028" y="24014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8158065" y="24014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960000" y="47117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4559028" y="47117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8158065" y="47117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266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5150633" y="2207333"/>
            <a:ext cx="6090400" cy="1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5150633" y="3755900"/>
            <a:ext cx="60904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806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50967" y="3179000"/>
            <a:ext cx="5792400" cy="12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957800"/>
            <a:ext cx="1685600" cy="12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0967" y="4400200"/>
            <a:ext cx="5792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348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873727" y="4582114"/>
            <a:ext cx="13939460" cy="3081628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6195000" y="2223500"/>
            <a:ext cx="4531200" cy="25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465784" y="2223500"/>
            <a:ext cx="4531200" cy="25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1504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4"/>
          <p:cNvGrpSpPr/>
          <p:nvPr/>
        </p:nvGrpSpPr>
        <p:grpSpPr>
          <a:xfrm>
            <a:off x="-413964" y="4667636"/>
            <a:ext cx="13019933" cy="3103939"/>
            <a:chOff x="-310473" y="3500727"/>
            <a:chExt cx="9764950" cy="2327954"/>
          </a:xfrm>
        </p:grpSpPr>
        <p:sp>
          <p:nvSpPr>
            <p:cNvPr id="217" name="Google Shape;217;p24"/>
            <p:cNvSpPr/>
            <p:nvPr/>
          </p:nvSpPr>
          <p:spPr>
            <a:xfrm rot="10800000" flipH="1">
              <a:off x="927364" y="46300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4"/>
            <p:cNvSpPr/>
            <p:nvPr/>
          </p:nvSpPr>
          <p:spPr>
            <a:xfrm rot="10800000" flipH="1">
              <a:off x="273054" y="48605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-310473" y="39963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-125483" y="3500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4"/>
            <p:cNvSpPr/>
            <p:nvPr/>
          </p:nvSpPr>
          <p:spPr>
            <a:xfrm flipH="1">
              <a:off x="8615767" y="39963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4"/>
            <p:cNvSpPr/>
            <p:nvPr/>
          </p:nvSpPr>
          <p:spPr>
            <a:xfrm flipH="1">
              <a:off x="8424002" y="3500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4"/>
            <p:cNvSpPr/>
            <p:nvPr/>
          </p:nvSpPr>
          <p:spPr>
            <a:xfrm rot="10800000">
              <a:off x="7377929" y="46300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4"/>
            <p:cNvSpPr/>
            <p:nvPr/>
          </p:nvSpPr>
          <p:spPr>
            <a:xfrm rot="10800000">
              <a:off x="8032239" y="48605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1"/>
          </p:nvPr>
        </p:nvSpPr>
        <p:spPr>
          <a:xfrm>
            <a:off x="6428108" y="3710633"/>
            <a:ext cx="3792000" cy="1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2"/>
          </p:nvPr>
        </p:nvSpPr>
        <p:spPr>
          <a:xfrm>
            <a:off x="1971933" y="3710633"/>
            <a:ext cx="3792000" cy="1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3"/>
          </p:nvPr>
        </p:nvSpPr>
        <p:spPr>
          <a:xfrm>
            <a:off x="1971933" y="3160833"/>
            <a:ext cx="3792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4"/>
          </p:nvPr>
        </p:nvSpPr>
        <p:spPr>
          <a:xfrm>
            <a:off x="6428121" y="3160833"/>
            <a:ext cx="3792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05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-682714" y="-477364"/>
            <a:ext cx="13559217" cy="7906872"/>
            <a:chOff x="-512036" y="-358023"/>
            <a:chExt cx="10169413" cy="5930154"/>
          </a:xfrm>
        </p:grpSpPr>
        <p:sp>
          <p:nvSpPr>
            <p:cNvPr id="245" name="Google Shape;245;p26"/>
            <p:cNvSpPr/>
            <p:nvPr/>
          </p:nvSpPr>
          <p:spPr>
            <a:xfrm flipH="1">
              <a:off x="8430767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6"/>
            <p:cNvSpPr/>
            <p:nvPr/>
          </p:nvSpPr>
          <p:spPr>
            <a:xfrm rot="10800000">
              <a:off x="8818667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6"/>
            <p:cNvSpPr/>
            <p:nvPr/>
          </p:nvSpPr>
          <p:spPr>
            <a:xfrm rot="10800000">
              <a:off x="801141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6"/>
            <p:cNvSpPr/>
            <p:nvPr/>
          </p:nvSpPr>
          <p:spPr>
            <a:xfrm flipH="1">
              <a:off x="8430777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-124136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6"/>
            <p:cNvSpPr/>
            <p:nvPr/>
          </p:nvSpPr>
          <p:spPr>
            <a:xfrm rot="10800000" flipH="1">
              <a:off x="-512036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6"/>
            <p:cNvSpPr/>
            <p:nvPr/>
          </p:nvSpPr>
          <p:spPr>
            <a:xfrm rot="10800000" flipH="1">
              <a:off x="295217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-124133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1174967" y="3691668"/>
            <a:ext cx="3050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4570600" y="3691668"/>
            <a:ext cx="3050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7966267" y="3691668"/>
            <a:ext cx="3050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4"/>
          </p:nvPr>
        </p:nvSpPr>
        <p:spPr>
          <a:xfrm>
            <a:off x="1174967" y="3000367"/>
            <a:ext cx="30508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5"/>
          </p:nvPr>
        </p:nvSpPr>
        <p:spPr>
          <a:xfrm>
            <a:off x="4570605" y="3000367"/>
            <a:ext cx="30508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6"/>
          </p:nvPr>
        </p:nvSpPr>
        <p:spPr>
          <a:xfrm>
            <a:off x="7966267" y="3000367"/>
            <a:ext cx="30508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1820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7"/>
          <p:cNvGrpSpPr/>
          <p:nvPr/>
        </p:nvGrpSpPr>
        <p:grpSpPr>
          <a:xfrm>
            <a:off x="-692611" y="3566280"/>
            <a:ext cx="13632280" cy="3659917"/>
            <a:chOff x="-519458" y="2674710"/>
            <a:chExt cx="10224210" cy="2744938"/>
          </a:xfrm>
        </p:grpSpPr>
        <p:sp>
          <p:nvSpPr>
            <p:cNvPr id="262" name="Google Shape;262;p27"/>
            <p:cNvSpPr/>
            <p:nvPr/>
          </p:nvSpPr>
          <p:spPr>
            <a:xfrm rot="10800000" flipH="1">
              <a:off x="-118698" y="30847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7"/>
            <p:cNvSpPr/>
            <p:nvPr/>
          </p:nvSpPr>
          <p:spPr>
            <a:xfrm rot="10800000" flipH="1">
              <a:off x="-519458" y="2674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-519448" y="3955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392" y="44515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7"/>
            <p:cNvSpPr/>
            <p:nvPr/>
          </p:nvSpPr>
          <p:spPr>
            <a:xfrm rot="10800000">
              <a:off x="8465282" y="30847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7"/>
            <p:cNvSpPr/>
            <p:nvPr/>
          </p:nvSpPr>
          <p:spPr>
            <a:xfrm rot="10800000">
              <a:off x="8866042" y="2674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7"/>
            <p:cNvSpPr/>
            <p:nvPr/>
          </p:nvSpPr>
          <p:spPr>
            <a:xfrm flipH="1">
              <a:off x="8866032" y="3955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7"/>
            <p:cNvSpPr/>
            <p:nvPr/>
          </p:nvSpPr>
          <p:spPr>
            <a:xfrm flipH="1">
              <a:off x="8325192" y="44515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1"/>
          </p:nvPr>
        </p:nvSpPr>
        <p:spPr>
          <a:xfrm>
            <a:off x="1523933" y="2958751"/>
            <a:ext cx="43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subTitle" idx="2"/>
          </p:nvPr>
        </p:nvSpPr>
        <p:spPr>
          <a:xfrm>
            <a:off x="6332455" y="2958751"/>
            <a:ext cx="43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3"/>
          </p:nvPr>
        </p:nvSpPr>
        <p:spPr>
          <a:xfrm>
            <a:off x="1523933" y="5347084"/>
            <a:ext cx="43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subTitle" idx="4"/>
          </p:nvPr>
        </p:nvSpPr>
        <p:spPr>
          <a:xfrm>
            <a:off x="6332455" y="5347084"/>
            <a:ext cx="43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5"/>
          </p:nvPr>
        </p:nvSpPr>
        <p:spPr>
          <a:xfrm>
            <a:off x="1523949" y="2480784"/>
            <a:ext cx="4335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6"/>
          </p:nvPr>
        </p:nvSpPr>
        <p:spPr>
          <a:xfrm>
            <a:off x="1523949" y="4869251"/>
            <a:ext cx="4335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7"/>
          </p:nvPr>
        </p:nvSpPr>
        <p:spPr>
          <a:xfrm>
            <a:off x="6332451" y="2480784"/>
            <a:ext cx="4335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8"/>
          </p:nvPr>
        </p:nvSpPr>
        <p:spPr>
          <a:xfrm>
            <a:off x="6332451" y="4869251"/>
            <a:ext cx="4335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4167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8"/>
          <p:cNvGrpSpPr/>
          <p:nvPr/>
        </p:nvGrpSpPr>
        <p:grpSpPr>
          <a:xfrm>
            <a:off x="-355297" y="4455197"/>
            <a:ext cx="12902613" cy="3095895"/>
            <a:chOff x="-266473" y="3341397"/>
            <a:chExt cx="9676960" cy="2321921"/>
          </a:xfrm>
        </p:grpSpPr>
        <p:sp>
          <p:nvSpPr>
            <p:cNvPr id="281" name="Google Shape;281;p28"/>
            <p:cNvSpPr/>
            <p:nvPr/>
          </p:nvSpPr>
          <p:spPr>
            <a:xfrm flipH="1">
              <a:off x="7441675" y="469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863615" y="469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8"/>
            <p:cNvSpPr/>
            <p:nvPr/>
          </p:nvSpPr>
          <p:spPr>
            <a:xfrm rot="10800000" flipH="1">
              <a:off x="-266473" y="4028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152867" y="4524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8"/>
            <p:cNvSpPr/>
            <p:nvPr/>
          </p:nvSpPr>
          <p:spPr>
            <a:xfrm rot="10800000" flipH="1">
              <a:off x="-151033" y="33413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8"/>
            <p:cNvSpPr/>
            <p:nvPr/>
          </p:nvSpPr>
          <p:spPr>
            <a:xfrm rot="10800000">
              <a:off x="8571777" y="4028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8"/>
            <p:cNvSpPr/>
            <p:nvPr/>
          </p:nvSpPr>
          <p:spPr>
            <a:xfrm flipH="1">
              <a:off x="8152437" y="4524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8"/>
            <p:cNvSpPr/>
            <p:nvPr/>
          </p:nvSpPr>
          <p:spPr>
            <a:xfrm rot="10800000">
              <a:off x="8456337" y="33413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"/>
          </p:nvPr>
        </p:nvSpPr>
        <p:spPr>
          <a:xfrm>
            <a:off x="1291365" y="2980817"/>
            <a:ext cx="30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2"/>
          </p:nvPr>
        </p:nvSpPr>
        <p:spPr>
          <a:xfrm>
            <a:off x="4585417" y="2980817"/>
            <a:ext cx="3021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3"/>
          </p:nvPr>
        </p:nvSpPr>
        <p:spPr>
          <a:xfrm>
            <a:off x="1291365" y="5289767"/>
            <a:ext cx="30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4"/>
          </p:nvPr>
        </p:nvSpPr>
        <p:spPr>
          <a:xfrm>
            <a:off x="4585417" y="5289767"/>
            <a:ext cx="3021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5"/>
          </p:nvPr>
        </p:nvSpPr>
        <p:spPr>
          <a:xfrm>
            <a:off x="7879167" y="2980817"/>
            <a:ext cx="3021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6"/>
          </p:nvPr>
        </p:nvSpPr>
        <p:spPr>
          <a:xfrm>
            <a:off x="7879167" y="5289767"/>
            <a:ext cx="3021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8"/>
          <p:cNvSpPr txBox="1">
            <a:spLocks noGrp="1"/>
          </p:cNvSpPr>
          <p:nvPr>
            <p:ph type="subTitle" idx="7"/>
          </p:nvPr>
        </p:nvSpPr>
        <p:spPr>
          <a:xfrm>
            <a:off x="1291365" y="2520184"/>
            <a:ext cx="3021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ubTitle" idx="8"/>
          </p:nvPr>
        </p:nvSpPr>
        <p:spPr>
          <a:xfrm>
            <a:off x="4585417" y="2520184"/>
            <a:ext cx="3021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9"/>
          </p:nvPr>
        </p:nvSpPr>
        <p:spPr>
          <a:xfrm>
            <a:off x="7879167" y="2520184"/>
            <a:ext cx="3021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subTitle" idx="13"/>
          </p:nvPr>
        </p:nvSpPr>
        <p:spPr>
          <a:xfrm>
            <a:off x="1291365" y="4829100"/>
            <a:ext cx="3021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subTitle" idx="14"/>
          </p:nvPr>
        </p:nvSpPr>
        <p:spPr>
          <a:xfrm>
            <a:off x="4585417" y="4829100"/>
            <a:ext cx="3021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1" name="Google Shape;301;p28"/>
          <p:cNvSpPr txBox="1">
            <a:spLocks noGrp="1"/>
          </p:cNvSpPr>
          <p:nvPr>
            <p:ph type="subTitle" idx="15"/>
          </p:nvPr>
        </p:nvSpPr>
        <p:spPr>
          <a:xfrm>
            <a:off x="7879167" y="4829100"/>
            <a:ext cx="3021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424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2C38-EAD8-0443-65F5-4015C902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B96B4-42D9-2974-210B-DE0ABDF91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73B-C560-86CB-431E-755A0AB4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DDA13-36BB-861A-1478-A99BB350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A1BCC-1FF6-6A08-B1A9-8E847A6AF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68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5723033" y="2218467"/>
            <a:ext cx="5518000" cy="2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604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4"/>
          <p:cNvGrpSpPr/>
          <p:nvPr/>
        </p:nvGrpSpPr>
        <p:grpSpPr>
          <a:xfrm>
            <a:off x="-329731" y="-594953"/>
            <a:ext cx="12851467" cy="8040117"/>
            <a:chOff x="-247298" y="-446215"/>
            <a:chExt cx="9638600" cy="6030088"/>
          </a:xfrm>
        </p:grpSpPr>
        <p:sp>
          <p:nvSpPr>
            <p:cNvPr id="99" name="Google Shape;99;p14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1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1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14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14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1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1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1635233" y="4306000"/>
            <a:ext cx="8921600" cy="7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1635217" y="1821600"/>
            <a:ext cx="8921600" cy="24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4446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-33" y="-18300"/>
            <a:ext cx="12192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960000" y="5256833"/>
            <a:ext cx="10272000" cy="85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9678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0"/>
          <p:cNvGrpSpPr/>
          <p:nvPr/>
        </p:nvGrpSpPr>
        <p:grpSpPr>
          <a:xfrm>
            <a:off x="-329731" y="-594953"/>
            <a:ext cx="12851467" cy="8040117"/>
            <a:chOff x="-247298" y="-446215"/>
            <a:chExt cx="9638600" cy="6030088"/>
          </a:xfrm>
        </p:grpSpPr>
        <p:sp>
          <p:nvSpPr>
            <p:cNvPr id="169" name="Google Shape;169;p20"/>
            <p:cNvSpPr/>
            <p:nvPr/>
          </p:nvSpPr>
          <p:spPr>
            <a:xfrm>
              <a:off x="-125473" y="4453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0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0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20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20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0"/>
            <p:cNvSpPr/>
            <p:nvPr/>
          </p:nvSpPr>
          <p:spPr>
            <a:xfrm rot="10800000">
              <a:off x="8430767" y="-4042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-125483" y="3996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8430767" y="4683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960000" y="2183400"/>
            <a:ext cx="47972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1"/>
          </p:nvPr>
        </p:nvSpPr>
        <p:spPr>
          <a:xfrm>
            <a:off x="960000" y="3601000"/>
            <a:ext cx="4797200" cy="1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4881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1"/>
          <p:cNvGrpSpPr/>
          <p:nvPr/>
        </p:nvGrpSpPr>
        <p:grpSpPr>
          <a:xfrm flipH="1">
            <a:off x="-329731" y="-594953"/>
            <a:ext cx="12851467" cy="8040117"/>
            <a:chOff x="-247298" y="-446215"/>
            <a:chExt cx="9638600" cy="6030088"/>
          </a:xfrm>
        </p:grpSpPr>
        <p:sp>
          <p:nvSpPr>
            <p:cNvPr id="181" name="Google Shape;181;p21"/>
            <p:cNvSpPr/>
            <p:nvPr/>
          </p:nvSpPr>
          <p:spPr>
            <a:xfrm>
              <a:off x="-125473" y="4453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21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1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1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1"/>
            <p:cNvSpPr/>
            <p:nvPr/>
          </p:nvSpPr>
          <p:spPr>
            <a:xfrm rot="10800000">
              <a:off x="8430767" y="-4042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-125483" y="3996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8430767" y="4683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6449600" y="2395133"/>
            <a:ext cx="4791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6449833" y="3254867"/>
            <a:ext cx="4791200" cy="120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6351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-713510" y="-50431"/>
            <a:ext cx="13609993" cy="7495595"/>
            <a:chOff x="-535133" y="-37823"/>
            <a:chExt cx="10207495" cy="5621696"/>
          </a:xfrm>
        </p:grpSpPr>
        <p:sp>
          <p:nvSpPr>
            <p:cNvPr id="111" name="Google Shape;111;p15"/>
            <p:cNvSpPr/>
            <p:nvPr/>
          </p:nvSpPr>
          <p:spPr>
            <a:xfrm>
              <a:off x="-1254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-53513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5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5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5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5"/>
            <p:cNvSpPr/>
            <p:nvPr/>
          </p:nvSpPr>
          <p:spPr>
            <a:xfrm rot="10800000" flipH="1">
              <a:off x="-528348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5"/>
            <p:cNvSpPr/>
            <p:nvPr/>
          </p:nvSpPr>
          <p:spPr>
            <a:xfrm rot="10800000" flipH="1">
              <a:off x="-125483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5843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-329731" y="-594953"/>
            <a:ext cx="12851480" cy="8040117"/>
            <a:chOff x="-247298" y="-446215"/>
            <a:chExt cx="9638610" cy="6030088"/>
          </a:xfrm>
        </p:grpSpPr>
        <p:sp>
          <p:nvSpPr>
            <p:cNvPr id="122" name="Google Shape;122;p16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6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16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6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16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38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329731" y="-594953"/>
            <a:ext cx="12851467" cy="8040117"/>
            <a:chOff x="-247298" y="-446215"/>
            <a:chExt cx="9638600" cy="6030088"/>
          </a:xfrm>
        </p:grpSpPr>
        <p:sp>
          <p:nvSpPr>
            <p:cNvPr id="29" name="Google Shape;29;p5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5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5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5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6740379" y="4750099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2111067" y="4750099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6740367" y="4163367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2110767" y="4163367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2799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950967" y="903367"/>
            <a:ext cx="6792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950967" y="2455267"/>
            <a:ext cx="6792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950967" y="4815933"/>
            <a:ext cx="67928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6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6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6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236621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72591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7472-1FF6-9A47-4F3F-48899160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77A45-B63F-86B3-56BD-895365762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502BE-C594-A99A-54F3-D4049F9B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8494C-2FE6-194B-CA84-845E101A2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F7A0B-AAB0-A873-CB6E-0A1EAAD9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39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55233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4DA6-23F5-2204-FDA7-0D287DB2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0903F-4F7D-E8C5-943B-47C8747BA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8C402-7637-D083-9B0B-3395DA1E5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47EBD-154A-821D-F764-5AC1ED24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8759B-F269-8C01-3A2C-3B09C080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21BAD-DB4F-5A04-46BB-C91A5368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1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A2F3-8D46-9EB3-A238-3B7D3A10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86997-C1DB-322A-A319-DDCC44D10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52E52-672B-6CE5-7C4C-51A8182BF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9C666-267E-05BE-8794-E72A834DA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0A069-3645-EFBE-8E9B-66BD94DB2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D2E7CC-91F3-7042-BA0A-176E328A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D9307-B29B-ABDC-C10A-6AB725E65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FF51-8063-1855-9A74-81591BA5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9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CEE3-58DA-68D8-8DC9-2ADAE738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1CA80-C735-9285-8101-457B666BC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1EAC1-C9E7-5DAF-9557-3BEF06A9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5FC39-6915-7C4A-6564-D9DB00BA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9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A2A4B-0574-970A-9029-810EB1270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C20EC-3D93-65E3-6361-6403FA3E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819B5-3227-8F5F-1C3F-F48C5336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1D54-ACBE-FC6D-DE50-B36C1FDC4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FB178-8920-D340-DD77-CCAB2AE10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64184-4B40-4E0D-D344-78D2C58EA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B2923-63E5-D076-9424-77CB640B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AD2AF-BADC-B95E-D7F1-A26260C6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A8A16-54D1-A4E5-5848-E6852088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921E-104E-BD74-554F-1F49BAA5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57D13-C1CD-D361-EA72-BC73C7D68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2AFAE-81EA-6D61-5E71-D577A8A3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18B61-ABD4-0260-BB16-A0ECDA24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B73A3-FAB6-6CF0-BB98-9C669762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7C74C-66DA-D44D-DF07-636D3318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2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EB370-BF30-B11C-0640-77D9C767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1079C-F044-7654-1A88-34F26DAE9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9ED3-5BEB-9868-2701-F44EF2F1F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7BBE67-CAD2-124B-9B6D-E2024010731C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2237E-6309-7F2A-3B0D-1FA969982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0EEE-B467-FCD7-B3D5-9AC5EFEA8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3C9FBB-6AF5-5845-8C81-F14EE2DA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6" r:id="rId23"/>
    <p:sldLayoutId id="2147483677" r:id="rId24"/>
    <p:sldLayoutId id="2147483678" r:id="rId25"/>
    <p:sldLayoutId id="2147483679" r:id="rId26"/>
    <p:sldLayoutId id="2147483682" r:id="rId27"/>
    <p:sldLayoutId id="2147483683" r:id="rId28"/>
    <p:sldLayoutId id="2147483688" r:id="rId29"/>
    <p:sldLayoutId id="2147483689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zg104.github.io/ML/Linear_regressi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www.thetechplatform.com/post/what-is-data-processing-importance-and-different-stages-of-data-processing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hyperlink" Target="https://www.sprintzeal.com/blog/data-process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950967" y="1541333"/>
            <a:ext cx="5547600" cy="318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6600" b="1"/>
              <a:t>Hotel Booking </a:t>
            </a:r>
            <a:br>
              <a:rPr lang="en" sz="6600" b="1"/>
            </a:br>
            <a:endParaRPr lang="en-US" sz="6600"/>
          </a:p>
        </p:txBody>
      </p:sp>
      <p:cxnSp>
        <p:nvCxnSpPr>
          <p:cNvPr id="346" name="Google Shape;346;p36"/>
          <p:cNvCxnSpPr/>
          <p:nvPr/>
        </p:nvCxnSpPr>
        <p:spPr>
          <a:xfrm>
            <a:off x="1097900" y="1316284"/>
            <a:ext cx="49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6"/>
          <p:cNvGrpSpPr/>
          <p:nvPr/>
        </p:nvGrpSpPr>
        <p:grpSpPr>
          <a:xfrm>
            <a:off x="6820450" y="-571498"/>
            <a:ext cx="5700157" cy="8600540"/>
            <a:chOff x="5115337" y="-428624"/>
            <a:chExt cx="4275118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93798" y="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115337" y="3655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1F9F6D-0794-51B3-6F22-52F4C920E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91875"/>
              </p:ext>
            </p:extLst>
          </p:nvPr>
        </p:nvGraphicFramePr>
        <p:xfrm>
          <a:off x="1871911" y="4681441"/>
          <a:ext cx="3338712" cy="1645920"/>
        </p:xfrm>
        <a:graphic>
          <a:graphicData uri="http://schemas.openxmlformats.org/drawingml/2006/table">
            <a:tbl>
              <a:tblPr/>
              <a:tblGrid>
                <a:gridCol w="1669356">
                  <a:extLst>
                    <a:ext uri="{9D8B030D-6E8A-4147-A177-3AD203B41FA5}">
                      <a16:colId xmlns:a16="http://schemas.microsoft.com/office/drawing/2014/main" val="3918078395"/>
                    </a:ext>
                  </a:extLst>
                </a:gridCol>
                <a:gridCol w="1669356">
                  <a:extLst>
                    <a:ext uri="{9D8B030D-6E8A-4147-A177-3AD203B41FA5}">
                      <a16:colId xmlns:a16="http://schemas.microsoft.com/office/drawing/2014/main" val="1763855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HK" sz="1200"/>
                        <a:t>WONG WING YIN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HK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22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HK" sz="1200"/>
                        <a:t>Li Yueting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HK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395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HK" sz="1200"/>
                        <a:t>Cheung Ho Cheung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HK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39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HK" sz="1200"/>
                        <a:t>Tang Wing Ying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HK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330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HK" sz="1200"/>
                        <a:t>Chow Wang Hin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HK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1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HK" sz="1200"/>
                        <a:t>Ho Cheuk Tung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HK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6248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737096"/>
            <a:ext cx="538063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a Decision Tree?</a:t>
            </a:r>
            <a:endParaRPr lang="en-US" sz="3708"/>
          </a:p>
        </p:txBody>
      </p:sp>
      <p:sp>
        <p:nvSpPr>
          <p:cNvPr id="4" name="Shape 1"/>
          <p:cNvSpPr/>
          <p:nvPr/>
        </p:nvSpPr>
        <p:spPr>
          <a:xfrm>
            <a:off x="661492" y="1611213"/>
            <a:ext cx="3054053" cy="2916337"/>
          </a:xfrm>
          <a:prstGeom prst="roundRect">
            <a:avLst>
              <a:gd name="adj" fmla="val 27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856854" y="180657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Definition</a:t>
            </a:r>
            <a:endParaRPr lang="en-US" sz="1833"/>
          </a:p>
        </p:txBody>
      </p:sp>
      <p:sp>
        <p:nvSpPr>
          <p:cNvPr id="6" name="Text 3"/>
          <p:cNvSpPr/>
          <p:nvPr/>
        </p:nvSpPr>
        <p:spPr>
          <a:xfrm>
            <a:off x="856854" y="2215257"/>
            <a:ext cx="2663329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Decision Tree is a supervised learning algorithm used for </a:t>
            </a:r>
            <a:r>
              <a:rPr lang="en-US" sz="1458" b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classification</a:t>
            </a:r>
            <a:r>
              <a:rPr lang="en-US" sz="1458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1458" b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regression</a:t>
            </a:r>
            <a:r>
              <a:rPr lang="en-US" sz="1458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tasks.</a:t>
            </a:r>
            <a:endParaRPr lang="en-US" sz="1458"/>
          </a:p>
        </p:txBody>
      </p:sp>
      <p:sp>
        <p:nvSpPr>
          <p:cNvPr id="7" name="Shape 4"/>
          <p:cNvSpPr/>
          <p:nvPr/>
        </p:nvSpPr>
        <p:spPr>
          <a:xfrm>
            <a:off x="3904556" y="1611213"/>
            <a:ext cx="3054053" cy="2916337"/>
          </a:xfrm>
          <a:prstGeom prst="roundRect">
            <a:avLst>
              <a:gd name="adj" fmla="val 27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4099918" y="180657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Components</a:t>
            </a:r>
            <a:endParaRPr lang="en-US" sz="1833"/>
          </a:p>
        </p:txBody>
      </p:sp>
      <p:sp>
        <p:nvSpPr>
          <p:cNvPr id="9" name="Text 6"/>
          <p:cNvSpPr/>
          <p:nvPr/>
        </p:nvSpPr>
        <p:spPr>
          <a:xfrm>
            <a:off x="4099918" y="2215257"/>
            <a:ext cx="2858592" cy="2116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58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Nodes: Represent features </a:t>
            </a:r>
          </a:p>
          <a:p>
            <a:r>
              <a:rPr lang="en-US" sz="1458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(e.g., lead time, hotel type).</a:t>
            </a:r>
          </a:p>
          <a:p>
            <a:endParaRPr lang="en-US" sz="1458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r>
              <a:rPr lang="en-US" sz="1458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Edges: Represent decision rules based on these features. </a:t>
            </a:r>
          </a:p>
          <a:p>
            <a:endParaRPr lang="en-US" sz="1458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r>
              <a:rPr lang="en-US" sz="1458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Leaves: Indicate the final predictions (e.g., booking canceled or not).</a:t>
            </a:r>
            <a:endParaRPr lang="en-US" sz="1458"/>
          </a:p>
        </p:txBody>
      </p:sp>
      <p:sp>
        <p:nvSpPr>
          <p:cNvPr id="10" name="Shape 7"/>
          <p:cNvSpPr/>
          <p:nvPr/>
        </p:nvSpPr>
        <p:spPr>
          <a:xfrm>
            <a:off x="661492" y="4716562"/>
            <a:ext cx="6297018" cy="1404243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856854" y="491192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 Cases</a:t>
            </a:r>
            <a:endParaRPr lang="en-US" sz="1833"/>
          </a:p>
        </p:txBody>
      </p:sp>
      <p:sp>
        <p:nvSpPr>
          <p:cNvPr id="12" name="Text 9"/>
          <p:cNvSpPr/>
          <p:nvPr/>
        </p:nvSpPr>
        <p:spPr>
          <a:xfrm>
            <a:off x="856854" y="5246787"/>
            <a:ext cx="590629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Effective for tasks like predicting whether a hotel booking will be canceled.</a:t>
            </a:r>
          </a:p>
          <a:p>
            <a:pPr>
              <a:lnSpc>
                <a:spcPts val="2375"/>
              </a:lnSpc>
            </a:pPr>
            <a:r>
              <a:rPr lang="en-US" sz="160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Variable: </a:t>
            </a:r>
            <a:r>
              <a:rPr lang="en-US" sz="16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Predicting booking cancellations </a:t>
            </a:r>
          </a:p>
          <a:p>
            <a:pPr>
              <a:lnSpc>
                <a:spcPts val="2375"/>
              </a:lnSpc>
            </a:pPr>
            <a:r>
              <a:rPr lang="en-US" sz="16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(0 = Not Canceled, 1 = Canceled).</a:t>
            </a:r>
            <a:endParaRPr lang="en-US" sz="1600"/>
          </a:p>
          <a:p>
            <a:pPr>
              <a:lnSpc>
                <a:spcPts val="2375"/>
              </a:lnSpc>
            </a:pPr>
            <a:endParaRPr lang="en-US" sz="1600"/>
          </a:p>
          <a:p>
            <a:pPr>
              <a:lnSpc>
                <a:spcPts val="2375"/>
              </a:lnSpc>
            </a:pPr>
            <a:endParaRPr lang="en-US" sz="1458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CA0E3E0-0425-3D8D-683D-34D91F7F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88" y="0"/>
            <a:ext cx="66222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7D9D8-F1AB-A982-3CD3-D50AE746AD18}"/>
              </a:ext>
            </a:extLst>
          </p:cNvPr>
          <p:cNvSpPr txBox="1"/>
          <p:nvPr/>
        </p:nvSpPr>
        <p:spPr>
          <a:xfrm>
            <a:off x="155988" y="512467"/>
            <a:ext cx="443679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Steps:</a:t>
            </a:r>
          </a:p>
          <a:p>
            <a:endParaRPr lang="en-US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b="1">
                <a:solidFill>
                  <a:srgbClr val="FF0000"/>
                </a:solidFill>
              </a:rPr>
              <a:t>Calculate Entropy</a:t>
            </a:r>
          </a:p>
          <a:p>
            <a:r>
              <a:rPr lang="en-US" b="1">
                <a:solidFill>
                  <a:srgbClr val="FF0000"/>
                </a:solidFill>
              </a:rPr>
              <a:t> (Parent node entropy, child entropies)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2. Calculate Information Gain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/>
              <a:t>3. Split Data into Train and Test</a:t>
            </a:r>
          </a:p>
          <a:p>
            <a:endParaRPr lang="en-US"/>
          </a:p>
          <a:p>
            <a:r>
              <a:rPr lang="en-US"/>
              <a:t>4. Model Training</a:t>
            </a:r>
          </a:p>
          <a:p>
            <a:endParaRPr lang="en-US"/>
          </a:p>
          <a:p>
            <a:r>
              <a:rPr lang="en-US"/>
              <a:t>5. Visualization </a:t>
            </a:r>
          </a:p>
          <a:p>
            <a:endParaRPr lang="en-US"/>
          </a:p>
          <a:p>
            <a:r>
              <a:rPr lang="en-US"/>
              <a:t>6.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6D312-0AD3-DD03-3910-6BE697870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22" b="9895"/>
          <a:stretch/>
        </p:blipFill>
        <p:spPr>
          <a:xfrm>
            <a:off x="0" y="5690906"/>
            <a:ext cx="5611091" cy="6546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4C3080-0C0C-445F-6F36-0E00613D0FC8}"/>
                  </a:ext>
                </a:extLst>
              </p14:cNvPr>
              <p14:cNvContentPartPr/>
              <p14:nvPr/>
            </p14:nvContentPartPr>
            <p14:xfrm>
              <a:off x="2338085" y="4931378"/>
              <a:ext cx="353880" cy="544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4C3080-0C0C-445F-6F36-0E00613D0F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9076" y="4922372"/>
                <a:ext cx="371538" cy="5619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352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7D9D8-F1AB-A982-3CD3-D50AE746AD18}"/>
              </a:ext>
            </a:extLst>
          </p:cNvPr>
          <p:cNvSpPr txBox="1"/>
          <p:nvPr/>
        </p:nvSpPr>
        <p:spPr>
          <a:xfrm>
            <a:off x="155988" y="512467"/>
            <a:ext cx="443679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Steps:</a:t>
            </a:r>
          </a:p>
          <a:p>
            <a:endParaRPr lang="en-US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/>
              <a:t>Calculate Entropy</a:t>
            </a:r>
          </a:p>
          <a:p>
            <a:r>
              <a:rPr lang="en-US"/>
              <a:t> (Parent node entropy, child entropies)</a:t>
            </a:r>
          </a:p>
          <a:p>
            <a:endParaRPr lang="en-US"/>
          </a:p>
          <a:p>
            <a:r>
              <a:rPr lang="en-US"/>
              <a:t>2. Calculate Information Gain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3. Split Data into Train and Test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4. Model Training</a:t>
            </a:r>
          </a:p>
          <a:p>
            <a:endParaRPr lang="en-US"/>
          </a:p>
          <a:p>
            <a:r>
              <a:rPr lang="en-US"/>
              <a:t>5. Visualization </a:t>
            </a:r>
          </a:p>
          <a:p>
            <a:endParaRPr lang="en-US"/>
          </a:p>
          <a:p>
            <a:r>
              <a:rPr lang="en-US"/>
              <a:t>6. Evaluation</a:t>
            </a:r>
          </a:p>
        </p:txBody>
      </p:sp>
      <p:pic>
        <p:nvPicPr>
          <p:cNvPr id="10" name="Picture 9" descr="A close-up of a code&#10;&#10;Description automatically generated">
            <a:extLst>
              <a:ext uri="{FF2B5EF4-FFF2-40B4-BE49-F238E27FC236}">
                <a16:creationId xmlns:a16="http://schemas.microsoft.com/office/drawing/2014/main" id="{68F5D04C-DA0C-E57A-3431-BE4BFA33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332759"/>
            <a:ext cx="7772400" cy="13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05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tree&#10;&#10;Description automatically generated">
            <a:extLst>
              <a:ext uri="{FF2B5EF4-FFF2-40B4-BE49-F238E27FC236}">
                <a16:creationId xmlns:a16="http://schemas.microsoft.com/office/drawing/2014/main" id="{23F58D02-8B84-9357-7900-7AD43DCE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575" y="1494610"/>
            <a:ext cx="8194965" cy="4850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7D9D8-F1AB-A982-3CD3-D50AE746AD18}"/>
              </a:ext>
            </a:extLst>
          </p:cNvPr>
          <p:cNvSpPr txBox="1"/>
          <p:nvPr/>
        </p:nvSpPr>
        <p:spPr>
          <a:xfrm>
            <a:off x="155988" y="512467"/>
            <a:ext cx="443679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Steps:</a:t>
            </a:r>
          </a:p>
          <a:p>
            <a:endParaRPr lang="en-US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/>
              <a:t>Calculate Entropy</a:t>
            </a:r>
          </a:p>
          <a:p>
            <a:r>
              <a:rPr lang="en-US"/>
              <a:t> (Parent node entropy, child entropies)</a:t>
            </a:r>
          </a:p>
          <a:p>
            <a:endParaRPr lang="en-US"/>
          </a:p>
          <a:p>
            <a:r>
              <a:rPr lang="en-US"/>
              <a:t>2. Calculate Information Gain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/>
              <a:t>3. Split Data into Train and Test</a:t>
            </a:r>
          </a:p>
          <a:p>
            <a:endParaRPr lang="en-US"/>
          </a:p>
          <a:p>
            <a:r>
              <a:rPr lang="en-US"/>
              <a:t>4. Model Training</a:t>
            </a:r>
          </a:p>
          <a:p>
            <a:endParaRPr lang="en-US" b="1"/>
          </a:p>
          <a:p>
            <a:r>
              <a:rPr lang="en-US" b="1">
                <a:solidFill>
                  <a:srgbClr val="FF0000"/>
                </a:solidFill>
              </a:rPr>
              <a:t>5. Visualization 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/>
              <a:t>6. Evaluation</a:t>
            </a:r>
          </a:p>
        </p:txBody>
      </p:sp>
    </p:spTree>
    <p:extLst>
      <p:ext uri="{BB962C8B-B14F-4D97-AF65-F5344CB8AC3E}">
        <p14:creationId xmlns:p14="http://schemas.microsoft.com/office/powerpoint/2010/main" val="241273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7D9D8-F1AB-A982-3CD3-D50AE746AD18}"/>
              </a:ext>
            </a:extLst>
          </p:cNvPr>
          <p:cNvSpPr txBox="1"/>
          <p:nvPr/>
        </p:nvSpPr>
        <p:spPr>
          <a:xfrm>
            <a:off x="155988" y="512467"/>
            <a:ext cx="443679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Steps:</a:t>
            </a:r>
          </a:p>
          <a:p>
            <a:endParaRPr lang="en-US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/>
              <a:t>Calculate Entropy</a:t>
            </a:r>
          </a:p>
          <a:p>
            <a:r>
              <a:rPr lang="en-US"/>
              <a:t> (Parent node entropy, child entropies)</a:t>
            </a:r>
          </a:p>
          <a:p>
            <a:endParaRPr lang="en-US"/>
          </a:p>
          <a:p>
            <a:r>
              <a:rPr lang="en-US"/>
              <a:t>2. Calculate Information Gain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/>
              <a:t>3. Split Data into Train and Test</a:t>
            </a:r>
          </a:p>
          <a:p>
            <a:endParaRPr lang="en-US"/>
          </a:p>
          <a:p>
            <a:r>
              <a:rPr lang="en-US"/>
              <a:t>4. Model Training</a:t>
            </a:r>
          </a:p>
          <a:p>
            <a:endParaRPr lang="en-US"/>
          </a:p>
          <a:p>
            <a:r>
              <a:rPr lang="en-US"/>
              <a:t>5. Visualization </a:t>
            </a:r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6. Evaluation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1D6150D-97A1-6E45-273F-FEE7D990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88" y="1814488"/>
            <a:ext cx="5845492" cy="30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6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773937" y="3179000"/>
            <a:ext cx="10649187" cy="12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6650"/>
              <a:t>Logistic Regression</a:t>
            </a:r>
            <a:endParaRPr lang="zh-TW" altLang="en-US"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950967" y="1957800"/>
            <a:ext cx="1685600" cy="12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6806507" y="-204495"/>
            <a:ext cx="5624784" cy="8000769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1121667" y="1847800"/>
            <a:ext cx="49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3F86F0-A581-9422-138E-BF53D62F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20" y="0"/>
            <a:ext cx="4572000" cy="6858000"/>
          </a:xfrm>
          <a:prstGeom prst="rect">
            <a:avLst/>
          </a:prstGeom>
        </p:spPr>
      </p:pic>
      <p:sp>
        <p:nvSpPr>
          <p:cNvPr id="4" name="副標題 3">
            <a:extLst>
              <a:ext uri="{FF2B5EF4-FFF2-40B4-BE49-F238E27FC236}">
                <a16:creationId xmlns:a16="http://schemas.microsoft.com/office/drawing/2014/main" id="{C51DBDB9-F9D8-5525-3159-69D386877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69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BEB439-4977-1379-488D-F252CBFA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sz="4800"/>
              <a:t>What is Logistic Regression?</a:t>
            </a:r>
            <a:endParaRPr lang="zh-TW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1F67F9-0F76-BF0C-31D7-55BA9C28B8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endParaRPr lang="en-US" altLang="zh-TW" sz="4800">
              <a:latin typeface="Aptos Display"/>
              <a:ea typeface="新細明體"/>
            </a:endParaRPr>
          </a:p>
          <a:p>
            <a:endParaRPr lang="zh-TW" altLang="en-US">
              <a:ea typeface="新細明體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2F16578-D4DF-6399-C57E-4FD9B7A85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3225" y="1774054"/>
            <a:ext cx="6229572" cy="43667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>
                <a:ea typeface="+mn-lt"/>
                <a:cs typeface="+mn-lt"/>
              </a:rPr>
              <a:t>A</a:t>
            </a:r>
            <a:r>
              <a:rPr lang="zh-TW">
                <a:ea typeface="+mn-lt"/>
                <a:cs typeface="+mn-lt"/>
              </a:rPr>
              <a:t> fundamental statistical and machine learning algorithm used for </a:t>
            </a:r>
            <a:r>
              <a:rPr lang="zh-TW" b="1">
                <a:ea typeface="+mn-lt"/>
                <a:cs typeface="+mn-lt"/>
              </a:rPr>
              <a:t>binary classification problems</a:t>
            </a:r>
            <a:endParaRPr lang="zh-TW" b="1">
              <a:ea typeface="新細明體"/>
            </a:endParaRPr>
          </a:p>
          <a:p>
            <a:endParaRPr lang="zh-TW"/>
          </a:p>
          <a:p>
            <a:r>
              <a:rPr lang="zh-TW" altLang="en-US">
                <a:ea typeface="新細明體"/>
              </a:rPr>
              <a:t>Predict binary outcomes</a:t>
            </a:r>
          </a:p>
          <a:p>
            <a:endParaRPr lang="zh-TW" altLang="en-US">
              <a:ea typeface="新細明體"/>
            </a:endParaRPr>
          </a:p>
          <a:p>
            <a:r>
              <a:rPr lang="zh-TW" altLang="en-US">
                <a:ea typeface="新細明體"/>
              </a:rPr>
              <a:t>Apply in case: </a:t>
            </a:r>
            <a:r>
              <a:rPr lang="zh-TW" altLang="en-US" b="1">
                <a:ea typeface="新細明體"/>
              </a:rPr>
              <a:t>cancel or not cancel</a:t>
            </a:r>
          </a:p>
        </p:txBody>
      </p:sp>
      <p:pic>
        <p:nvPicPr>
          <p:cNvPr id="6" name="圖片 5" descr="Machine Learning: C++ Logistic Regression Example | by Russsun | Medium">
            <a:extLst>
              <a:ext uri="{FF2B5EF4-FFF2-40B4-BE49-F238E27FC236}">
                <a16:creationId xmlns:a16="http://schemas.microsoft.com/office/drawing/2014/main" id="{5E244844-9645-07AB-18A0-AFF7072B5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995" y="2259445"/>
            <a:ext cx="5510377" cy="427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0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B976845-946D-876D-4C19-64B32DDECB76}"/>
              </a:ext>
            </a:extLst>
          </p:cNvPr>
          <p:cNvSpPr txBox="1"/>
          <p:nvPr/>
        </p:nvSpPr>
        <p:spPr>
          <a:xfrm>
            <a:off x="234935" y="1129649"/>
            <a:ext cx="12222787" cy="56359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>
              <a:lnSpc>
                <a:spcPct val="90000"/>
              </a:lnSpc>
              <a:buAutoNum type="arabicPeriod"/>
            </a:pPr>
            <a:r>
              <a:rPr lang="zh-TW" sz="4000">
                <a:ea typeface="新細明體"/>
              </a:rPr>
              <a:t>Convert Non-Numeric Features to</a:t>
            </a:r>
            <a:endParaRPr lang="zh-TW" altLang="en-US" sz="4000">
              <a:ea typeface="新細明體"/>
            </a:endParaRPr>
          </a:p>
          <a:p>
            <a:pPr>
              <a:lnSpc>
                <a:spcPct val="90000"/>
              </a:lnSpc>
            </a:pPr>
            <a:r>
              <a:rPr lang="zh-TW" sz="4000">
                <a:ea typeface="新細明體"/>
              </a:rPr>
              <a:t>   </a:t>
            </a:r>
            <a:r>
              <a:rPr lang="zh-TW" altLang="en-US" sz="4000">
                <a:ea typeface="新細明體"/>
              </a:rPr>
              <a:t>    </a:t>
            </a:r>
            <a:r>
              <a:rPr lang="zh-TW" sz="4000">
                <a:ea typeface="新細明體"/>
              </a:rPr>
              <a:t>Numeric(fit_transform)</a:t>
            </a:r>
            <a:endParaRPr lang="zh-TW" altLang="en-US" sz="4000">
              <a:ea typeface="新細明體"/>
            </a:endParaRPr>
          </a:p>
          <a:p>
            <a:pPr>
              <a:lnSpc>
                <a:spcPct val="90000"/>
              </a:lnSpc>
            </a:pPr>
            <a:endParaRPr lang="zh-TW" altLang="en-US" sz="4000">
              <a:ea typeface="新細明體"/>
            </a:endParaRPr>
          </a:p>
          <a:p>
            <a:pPr>
              <a:lnSpc>
                <a:spcPct val="90000"/>
              </a:lnSpc>
            </a:pPr>
            <a:r>
              <a:rPr lang="en-US" altLang="zh-TW" sz="4000">
                <a:ea typeface="新細明體"/>
              </a:rPr>
              <a:t>2.  </a:t>
            </a:r>
            <a:r>
              <a:rPr lang="zh-TW" sz="4000">
                <a:ea typeface="新細明體"/>
              </a:rPr>
              <a:t>drop NaNcolumns:</a:t>
            </a:r>
            <a:r>
              <a:rPr lang="zh-TW" sz="4000">
                <a:solidFill>
                  <a:srgbClr val="FF0000"/>
                </a:solidFill>
                <a:ea typeface="新細明體"/>
              </a:rPr>
              <a:t>"country","agent","company"</a:t>
            </a:r>
            <a:endParaRPr lang="zh-TW" sz="4000">
              <a:ea typeface="新細明體"/>
            </a:endParaRPr>
          </a:p>
          <a:p>
            <a:pPr marL="742950" indent="-742950">
              <a:lnSpc>
                <a:spcPct val="90000"/>
              </a:lnSpc>
              <a:buAutoNum type="arabicPeriod"/>
            </a:pPr>
            <a:endParaRPr lang="zh-TW" sz="4000"/>
          </a:p>
          <a:p>
            <a:pPr>
              <a:lnSpc>
                <a:spcPct val="90000"/>
              </a:lnSpc>
            </a:pPr>
            <a:r>
              <a:rPr lang="en-US" altLang="zh-TW" sz="4000">
                <a:ea typeface="新細明體"/>
              </a:rPr>
              <a:t>3.  </a:t>
            </a:r>
            <a:r>
              <a:rPr lang="zh-TW" sz="4000">
                <a:ea typeface="新細明體"/>
              </a:rPr>
              <a:t>Define Features and Target Variable: </a:t>
            </a:r>
            <a:r>
              <a:rPr lang="zh-TW" sz="4000" b="1">
                <a:ea typeface="新細明體"/>
              </a:rPr>
              <a:t>"is_canceled"</a:t>
            </a:r>
            <a:endParaRPr lang="en-US" altLang="zh-TW" sz="4000">
              <a:ea typeface="新細明體"/>
            </a:endParaRPr>
          </a:p>
          <a:p>
            <a:pPr marL="742950" indent="-742950">
              <a:lnSpc>
                <a:spcPct val="90000"/>
              </a:lnSpc>
              <a:buAutoNum type="arabicPeriod"/>
            </a:pPr>
            <a:endParaRPr lang="zh-TW" sz="4000"/>
          </a:p>
          <a:p>
            <a:pPr>
              <a:lnSpc>
                <a:spcPct val="90000"/>
              </a:lnSpc>
            </a:pPr>
            <a:r>
              <a:rPr lang="en-US" altLang="zh-TW" sz="4000">
                <a:ea typeface="新細明體"/>
              </a:rPr>
              <a:t>4.</a:t>
            </a:r>
            <a:r>
              <a:rPr lang="zh-TW" altLang="en-US" sz="4000">
                <a:ea typeface="新細明體"/>
              </a:rPr>
              <a:t>  </a:t>
            </a:r>
            <a:r>
              <a:rPr lang="zh-TW" sz="4000">
                <a:ea typeface="新細明體"/>
              </a:rPr>
              <a:t>Split into Trian and Test</a:t>
            </a:r>
          </a:p>
          <a:p>
            <a:pPr>
              <a:lnSpc>
                <a:spcPct val="90000"/>
              </a:lnSpc>
            </a:pPr>
            <a:endParaRPr lang="zh-TW" altLang="en-US" sz="4000">
              <a:ea typeface="新細明體"/>
            </a:endParaRPr>
          </a:p>
          <a:p>
            <a:pPr>
              <a:lnSpc>
                <a:spcPct val="90000"/>
              </a:lnSpc>
            </a:pPr>
            <a:r>
              <a:rPr lang="en-US" altLang="zh-TW" sz="4000">
                <a:ea typeface="+mn-lt"/>
              </a:rPr>
              <a:t>5. Scale Data</a:t>
            </a:r>
            <a:endParaRPr lang="zh-TW"/>
          </a:p>
        </p:txBody>
      </p:sp>
      <p:pic>
        <p:nvPicPr>
          <p:cNvPr id="2" name="圖片 1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62BCF5D9-6B72-7E8F-CE37-6C301312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439" y="4728742"/>
            <a:ext cx="6096000" cy="13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2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B976845-946D-876D-4C19-64B32DDECB76}"/>
              </a:ext>
            </a:extLst>
          </p:cNvPr>
          <p:cNvSpPr txBox="1"/>
          <p:nvPr/>
        </p:nvSpPr>
        <p:spPr>
          <a:xfrm>
            <a:off x="232807" y="1933673"/>
            <a:ext cx="12222787" cy="34199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>
                <a:ea typeface="新細明體"/>
              </a:rPr>
              <a:t>6.  Train Model m1with Only two features:                                 </a:t>
            </a:r>
          </a:p>
          <a:p>
            <a:pPr>
              <a:lnSpc>
                <a:spcPct val="90000"/>
              </a:lnSpc>
            </a:pPr>
            <a:r>
              <a:rPr lang="en-US" altLang="zh-TW" sz="4000">
                <a:ea typeface="新細明體"/>
              </a:rPr>
              <a:t>      </a:t>
            </a:r>
            <a:r>
              <a:rPr lang="en-US" altLang="zh-TW" sz="4000" b="1">
                <a:ea typeface="新細明體"/>
              </a:rPr>
              <a:t>"lead_time","</a:t>
            </a:r>
            <a:r>
              <a:rPr lang="en-US" altLang="zh-TW" sz="4000" b="1" err="1">
                <a:ea typeface="新細明體"/>
              </a:rPr>
              <a:t>adr</a:t>
            </a:r>
            <a:r>
              <a:rPr lang="en-US" altLang="zh-TW" sz="4000" b="1">
                <a:ea typeface="新細明體"/>
              </a:rPr>
              <a:t>"</a:t>
            </a:r>
          </a:p>
          <a:p>
            <a:pPr>
              <a:lnSpc>
                <a:spcPct val="90000"/>
              </a:lnSpc>
            </a:pPr>
            <a:endParaRPr lang="en-US" altLang="zh-TW" sz="4000">
              <a:ea typeface="新細明體"/>
            </a:endParaRPr>
          </a:p>
          <a:p>
            <a:pPr>
              <a:lnSpc>
                <a:spcPct val="90000"/>
              </a:lnSpc>
            </a:pPr>
            <a:r>
              <a:rPr lang="en-US" altLang="zh-TW" sz="4000">
                <a:ea typeface="新細明體"/>
              </a:rPr>
              <a:t>6.1 Model Training for m1</a:t>
            </a:r>
          </a:p>
          <a:p>
            <a:pPr>
              <a:lnSpc>
                <a:spcPct val="90000"/>
              </a:lnSpc>
            </a:pPr>
            <a:endParaRPr lang="en-US" altLang="zh-TW" sz="4000">
              <a:ea typeface="新細明體"/>
            </a:endParaRPr>
          </a:p>
          <a:p>
            <a:pPr>
              <a:lnSpc>
                <a:spcPct val="90000"/>
              </a:lnSpc>
            </a:pPr>
            <a:endParaRPr lang="en-US" altLang="zh-TW" sz="4000">
              <a:ea typeface="新細明體"/>
              <a:cs typeface="+mn-lt"/>
            </a:endParaRPr>
          </a:p>
        </p:txBody>
      </p:sp>
      <p:pic>
        <p:nvPicPr>
          <p:cNvPr id="2" name="圖片 1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BFB9C622-19B2-2F87-1740-10EA2F95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137" y="3430265"/>
            <a:ext cx="6096000" cy="15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B976845-946D-876D-4C19-64B32DDECB76}"/>
              </a:ext>
            </a:extLst>
          </p:cNvPr>
          <p:cNvSpPr txBox="1"/>
          <p:nvPr/>
        </p:nvSpPr>
        <p:spPr>
          <a:xfrm>
            <a:off x="783792" y="679304"/>
            <a:ext cx="12222787" cy="3973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>
                <a:ea typeface="新細明體"/>
              </a:rPr>
              <a:t>6.2 Predict and Evaluate on Train Set for m1</a:t>
            </a:r>
          </a:p>
          <a:p>
            <a:pPr>
              <a:lnSpc>
                <a:spcPct val="90000"/>
              </a:lnSpc>
            </a:pPr>
            <a:endParaRPr lang="en-US" altLang="zh-TW" sz="4000">
              <a:ea typeface="新細明體"/>
            </a:endParaRPr>
          </a:p>
          <a:p>
            <a:pPr>
              <a:lnSpc>
                <a:spcPct val="90000"/>
              </a:lnSpc>
            </a:pPr>
            <a:endParaRPr lang="en-US" altLang="zh-TW" sz="4000">
              <a:ea typeface="新細明體"/>
            </a:endParaRPr>
          </a:p>
          <a:p>
            <a:pPr>
              <a:lnSpc>
                <a:spcPct val="90000"/>
              </a:lnSpc>
            </a:pPr>
            <a:endParaRPr lang="en-US" altLang="zh-TW" sz="4000">
              <a:ea typeface="新細明體"/>
            </a:endParaRPr>
          </a:p>
          <a:p>
            <a:pPr>
              <a:lnSpc>
                <a:spcPct val="90000"/>
              </a:lnSpc>
            </a:pPr>
            <a:endParaRPr lang="en-US" altLang="zh-TW" sz="4000">
              <a:ea typeface="新細明體"/>
            </a:endParaRPr>
          </a:p>
          <a:p>
            <a:pPr>
              <a:lnSpc>
                <a:spcPct val="90000"/>
              </a:lnSpc>
            </a:pPr>
            <a:endParaRPr lang="en-US" altLang="zh-TW" sz="4000">
              <a:ea typeface="新細明體"/>
            </a:endParaRPr>
          </a:p>
          <a:p>
            <a:pPr>
              <a:lnSpc>
                <a:spcPct val="90000"/>
              </a:lnSpc>
            </a:pPr>
            <a:r>
              <a:rPr lang="en-US" altLang="zh-TW" sz="4000">
                <a:ea typeface="新細明體"/>
              </a:rPr>
              <a:t>6.3 </a:t>
            </a:r>
            <a:r>
              <a:rPr lang="en-US" sz="4000">
                <a:ea typeface="+mn-lt"/>
                <a:cs typeface="+mn-lt"/>
              </a:rPr>
              <a:t>Log-Odds and Positive Probabilities for m1</a:t>
            </a:r>
          </a:p>
        </p:txBody>
      </p:sp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D5BFED55-73DB-E740-8D75-4A08FFA02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61" y="1411005"/>
            <a:ext cx="6096000" cy="2312697"/>
          </a:xfrm>
          <a:prstGeom prst="rect">
            <a:avLst/>
          </a:prstGeom>
        </p:spPr>
      </p:pic>
      <p:pic>
        <p:nvPicPr>
          <p:cNvPr id="4" name="圖片 3" descr="一張含有 文字, 字型, 白色, 螢幕擷取畫面 的圖片&#10;&#10;自動產生的描述">
            <a:extLst>
              <a:ext uri="{FF2B5EF4-FFF2-40B4-BE49-F238E27FC236}">
                <a16:creationId xmlns:a16="http://schemas.microsoft.com/office/drawing/2014/main" id="{7C1F0CA3-4BFF-5BA5-57D8-2769725B2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3" y="5093396"/>
            <a:ext cx="11658599" cy="6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1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960000" y="457339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/>
              <a:t>Table of contents</a:t>
            </a:r>
            <a:endParaRPr/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 idx="7"/>
          </p:nvPr>
        </p:nvSpPr>
        <p:spPr>
          <a:xfrm>
            <a:off x="2007172" y="1787035"/>
            <a:ext cx="979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/>
              <a:t>01</a:t>
            </a:r>
            <a:endParaRPr/>
          </a:p>
        </p:txBody>
      </p:sp>
      <p:sp>
        <p:nvSpPr>
          <p:cNvPr id="389" name="Google Shape;389;p38"/>
          <p:cNvSpPr txBox="1">
            <a:spLocks noGrp="1"/>
          </p:cNvSpPr>
          <p:nvPr>
            <p:ph type="title" idx="8"/>
          </p:nvPr>
        </p:nvSpPr>
        <p:spPr>
          <a:xfrm>
            <a:off x="3465268" y="4866965"/>
            <a:ext cx="979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/>
              <a:t>04</a:t>
            </a:r>
            <a:endParaRPr/>
          </a:p>
        </p:txBody>
      </p:sp>
      <p:sp>
        <p:nvSpPr>
          <p:cNvPr id="390" name="Google Shape;390;p38"/>
          <p:cNvSpPr txBox="1">
            <a:spLocks noGrp="1"/>
          </p:cNvSpPr>
          <p:nvPr>
            <p:ph type="title" idx="9"/>
          </p:nvPr>
        </p:nvSpPr>
        <p:spPr>
          <a:xfrm>
            <a:off x="5606200" y="1787035"/>
            <a:ext cx="979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/>
              <a:t>02</a:t>
            </a:r>
            <a:endParaRPr/>
          </a:p>
        </p:txBody>
      </p:sp>
      <p:sp>
        <p:nvSpPr>
          <p:cNvPr id="391" name="Google Shape;391;p38"/>
          <p:cNvSpPr txBox="1">
            <a:spLocks noGrp="1"/>
          </p:cNvSpPr>
          <p:nvPr>
            <p:ph type="title" idx="13"/>
          </p:nvPr>
        </p:nvSpPr>
        <p:spPr>
          <a:xfrm>
            <a:off x="7460428" y="4866965"/>
            <a:ext cx="979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/>
              <a:t>05</a:t>
            </a:r>
            <a:endParaRPr/>
          </a:p>
        </p:txBody>
      </p:sp>
      <p:sp>
        <p:nvSpPr>
          <p:cNvPr id="392" name="Google Shape;392;p38"/>
          <p:cNvSpPr txBox="1">
            <a:spLocks noGrp="1"/>
          </p:cNvSpPr>
          <p:nvPr>
            <p:ph type="title" idx="14"/>
          </p:nvPr>
        </p:nvSpPr>
        <p:spPr>
          <a:xfrm>
            <a:off x="9205239" y="1787035"/>
            <a:ext cx="979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/>
              <a:t>03</a:t>
            </a:r>
            <a:endParaRPr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16"/>
          </p:nvPr>
        </p:nvSpPr>
        <p:spPr>
          <a:xfrm>
            <a:off x="1013931" y="2951891"/>
            <a:ext cx="3074000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/>
              <a:t>Purpose</a:t>
            </a:r>
            <a:endParaRPr/>
          </a:p>
        </p:txBody>
      </p:sp>
      <p:sp>
        <p:nvSpPr>
          <p:cNvPr id="395" name="Google Shape;395;p38"/>
          <p:cNvSpPr txBox="1">
            <a:spLocks noGrp="1"/>
          </p:cNvSpPr>
          <p:nvPr>
            <p:ph type="subTitle" idx="17"/>
          </p:nvPr>
        </p:nvSpPr>
        <p:spPr>
          <a:xfrm>
            <a:off x="4087931" y="2469926"/>
            <a:ext cx="4012135" cy="66244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/>
              <a:t>Predictive models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8"/>
          </p:nvPr>
        </p:nvSpPr>
        <p:spPr>
          <a:xfrm>
            <a:off x="7965571" y="2801147"/>
            <a:ext cx="3458936" cy="107437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/>
              <a:t>Evaluate and Compare models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subTitle" idx="19"/>
          </p:nvPr>
        </p:nvSpPr>
        <p:spPr>
          <a:xfrm>
            <a:off x="2418068" y="5659296"/>
            <a:ext cx="3074000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/>
              <a:t>Conclusion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20"/>
          </p:nvPr>
        </p:nvSpPr>
        <p:spPr>
          <a:xfrm>
            <a:off x="6413228" y="5659296"/>
            <a:ext cx="3074000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/>
              <a:t>Q&amp;A</a:t>
            </a: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515CD-A50A-5772-1828-F63C47FF90A7}"/>
              </a:ext>
            </a:extLst>
          </p:cNvPr>
          <p:cNvSpPr txBox="1"/>
          <p:nvPr/>
        </p:nvSpPr>
        <p:spPr>
          <a:xfrm>
            <a:off x="4870668" y="3118214"/>
            <a:ext cx="22409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/>
              <a:t>Linear Regression</a:t>
            </a:r>
          </a:p>
          <a:p>
            <a:pPr marL="342900" indent="-342900">
              <a:buAutoNum type="arabicPeriod"/>
            </a:pPr>
            <a:r>
              <a:rPr lang="en-US" sz="1600"/>
              <a:t>Decision Tree</a:t>
            </a:r>
          </a:p>
          <a:p>
            <a:pPr marL="342900" indent="-342900">
              <a:buAutoNum type="arabicPeriod"/>
            </a:pPr>
            <a:r>
              <a:rPr lang="en-US" sz="1600"/>
              <a:t>Logistic Regression</a:t>
            </a:r>
          </a:p>
          <a:p>
            <a:pPr marL="342900" indent="-342900">
              <a:buAutoNum type="arabicPeriod"/>
            </a:pPr>
            <a:r>
              <a:rPr lang="en-US" sz="1600"/>
              <a:t>SVM</a:t>
            </a:r>
          </a:p>
          <a:p>
            <a:pPr marL="342900" indent="-342900">
              <a:buAutoNum type="arabicPeriod"/>
            </a:pPr>
            <a:r>
              <a:rPr lang="en-US" sz="1600"/>
              <a:t>KNN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0252305-E3FC-F4EF-4306-89F4C5F49AFE}"/>
              </a:ext>
            </a:extLst>
          </p:cNvPr>
          <p:cNvSpPr txBox="1"/>
          <p:nvPr/>
        </p:nvSpPr>
        <p:spPr>
          <a:xfrm>
            <a:off x="984737" y="1219199"/>
            <a:ext cx="106797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000">
                <a:ea typeface="+mn-lt"/>
                <a:cs typeface="+mn-lt"/>
              </a:rPr>
              <a:t>6.4</a:t>
            </a:r>
            <a:r>
              <a:rPr lang="zh-TW" altLang="en-US" sz="4000">
                <a:ea typeface="+mn-lt"/>
                <a:cs typeface="+mn-lt"/>
              </a:rPr>
              <a:t> </a:t>
            </a:r>
            <a:r>
              <a:rPr lang="zh-TW" sz="4000">
                <a:ea typeface="+mn-lt"/>
                <a:cs typeface="+mn-lt"/>
              </a:rPr>
              <a:t>Predict and Evaluate on Test Set for m1</a:t>
            </a:r>
            <a:endParaRPr lang="zh-TW" sz="4000">
              <a:ea typeface="新細明體"/>
            </a:endParaRPr>
          </a:p>
        </p:txBody>
      </p:sp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4AB716C6-7D41-A4E6-00E0-F15FB0F9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929213"/>
            <a:ext cx="6096000" cy="25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5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0252305-E3FC-F4EF-4306-89F4C5F49AFE}"/>
              </a:ext>
            </a:extLst>
          </p:cNvPr>
          <p:cNvSpPr txBox="1"/>
          <p:nvPr/>
        </p:nvSpPr>
        <p:spPr>
          <a:xfrm>
            <a:off x="949568" y="761999"/>
            <a:ext cx="106797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>
                <a:ea typeface="+mn-lt"/>
                <a:cs typeface="+mn-lt"/>
              </a:rPr>
              <a:t>7. </a:t>
            </a:r>
            <a:r>
              <a:rPr lang="zh-TW" altLang="en-US" sz="4000">
                <a:ea typeface="+mn-lt"/>
                <a:cs typeface="+mn-lt"/>
              </a:rPr>
              <a:t> </a:t>
            </a:r>
            <a:r>
              <a:rPr lang="en-US" altLang="zh-TW" sz="4000">
                <a:ea typeface="+mn-lt"/>
                <a:cs typeface="+mn-lt"/>
              </a:rPr>
              <a:t>T</a:t>
            </a:r>
            <a:r>
              <a:rPr lang="zh-TW" sz="4000">
                <a:ea typeface="+mn-lt"/>
                <a:cs typeface="+mn-lt"/>
              </a:rPr>
              <a:t>ra</a:t>
            </a:r>
            <a:r>
              <a:rPr lang="en-US" altLang="zh-TW" sz="4000" err="1">
                <a:ea typeface="+mn-lt"/>
                <a:cs typeface="+mn-lt"/>
              </a:rPr>
              <a:t>i</a:t>
            </a:r>
            <a:r>
              <a:rPr lang="zh-TW" sz="4000">
                <a:ea typeface="+mn-lt"/>
                <a:cs typeface="+mn-lt"/>
              </a:rPr>
              <a:t>n</a:t>
            </a:r>
            <a:r>
              <a:rPr lang="zh-TW" altLang="en-US" sz="4000">
                <a:ea typeface="+mn-lt"/>
                <a:cs typeface="+mn-lt"/>
              </a:rPr>
              <a:t> </a:t>
            </a:r>
            <a:r>
              <a:rPr lang="en-US" altLang="zh-TW" sz="4000">
                <a:ea typeface="+mn-lt"/>
                <a:cs typeface="+mn-lt"/>
              </a:rPr>
              <a:t>Mo</a:t>
            </a:r>
            <a:r>
              <a:rPr lang="zh-TW" sz="4000">
                <a:ea typeface="+mn-lt"/>
                <a:cs typeface="+mn-lt"/>
              </a:rPr>
              <a:t>d</a:t>
            </a:r>
            <a:r>
              <a:rPr lang="en-US" altLang="zh-TW" sz="4000" err="1">
                <a:ea typeface="+mn-lt"/>
                <a:cs typeface="+mn-lt"/>
              </a:rPr>
              <a:t>el</a:t>
            </a:r>
            <a:r>
              <a:rPr lang="zh-TW" altLang="en-US" sz="4000">
                <a:ea typeface="+mn-lt"/>
                <a:cs typeface="+mn-lt"/>
              </a:rPr>
              <a:t> </a:t>
            </a:r>
            <a:r>
              <a:rPr lang="en-US" altLang="zh-TW" sz="4000">
                <a:ea typeface="+mn-lt"/>
                <a:cs typeface="+mn-lt"/>
              </a:rPr>
              <a:t>m2</a:t>
            </a:r>
            <a:r>
              <a:rPr lang="zh-TW" altLang="en-US" sz="4000">
                <a:ea typeface="+mn-lt"/>
                <a:cs typeface="+mn-lt"/>
              </a:rPr>
              <a:t> </a:t>
            </a:r>
            <a:r>
              <a:rPr lang="en-US" altLang="zh-TW" sz="4000">
                <a:ea typeface="+mn-lt"/>
                <a:cs typeface="+mn-lt"/>
              </a:rPr>
              <a:t>with</a:t>
            </a:r>
            <a:r>
              <a:rPr lang="zh-TW" altLang="en-US" sz="4000">
                <a:ea typeface="+mn-lt"/>
                <a:cs typeface="+mn-lt"/>
              </a:rPr>
              <a:t> </a:t>
            </a:r>
            <a:r>
              <a:rPr lang="en-US" altLang="zh-TW" sz="4000">
                <a:ea typeface="+mn-lt"/>
                <a:cs typeface="+mn-lt"/>
              </a:rPr>
              <a:t>Al</a:t>
            </a:r>
            <a:r>
              <a:rPr lang="zh-TW" sz="4000">
                <a:ea typeface="+mn-lt"/>
                <a:cs typeface="+mn-lt"/>
              </a:rPr>
              <a:t>l</a:t>
            </a:r>
            <a:r>
              <a:rPr lang="zh-TW" altLang="en-US" sz="4000">
                <a:ea typeface="+mn-lt"/>
                <a:cs typeface="+mn-lt"/>
              </a:rPr>
              <a:t> </a:t>
            </a:r>
            <a:r>
              <a:rPr lang="en-US" altLang="zh-TW" sz="4000">
                <a:ea typeface="+mn-lt"/>
                <a:cs typeface="+mn-lt"/>
              </a:rPr>
              <a:t>Fe</a:t>
            </a:r>
            <a:r>
              <a:rPr lang="zh-TW" sz="4000">
                <a:ea typeface="+mn-lt"/>
                <a:cs typeface="+mn-lt"/>
              </a:rPr>
              <a:t>at</a:t>
            </a:r>
            <a:r>
              <a:rPr lang="en-US" altLang="zh-TW" sz="4000" err="1">
                <a:ea typeface="+mn-lt"/>
                <a:cs typeface="+mn-lt"/>
              </a:rPr>
              <a:t>ur</a:t>
            </a:r>
            <a:r>
              <a:rPr lang="zh-TW" sz="4000">
                <a:ea typeface="+mn-lt"/>
                <a:cs typeface="+mn-lt"/>
              </a:rPr>
              <a:t>es</a:t>
            </a:r>
            <a:endParaRPr lang="zh-TW">
              <a:ea typeface="+mn-lt"/>
              <a:cs typeface="+mn-lt"/>
            </a:endParaRPr>
          </a:p>
        </p:txBody>
      </p:sp>
      <p:pic>
        <p:nvPicPr>
          <p:cNvPr id="5" name="圖片 4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21D405D5-665F-BE3E-E70D-7F12CFDE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219" y="1473226"/>
            <a:ext cx="7886330" cy="17851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CD22D28-9D74-6F96-65A4-B2863111808D}"/>
              </a:ext>
            </a:extLst>
          </p:cNvPr>
          <p:cNvSpPr txBox="1"/>
          <p:nvPr/>
        </p:nvSpPr>
        <p:spPr>
          <a:xfrm>
            <a:off x="643289" y="3426496"/>
            <a:ext cx="100269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000">
                <a:ea typeface="+mn-lt"/>
                <a:cs typeface="+mn-lt"/>
              </a:rPr>
              <a:t>7.1 </a:t>
            </a:r>
            <a:r>
              <a:rPr lang="zh-TW" altLang="en-US" sz="4000">
                <a:ea typeface="+mn-lt"/>
                <a:cs typeface="+mn-lt"/>
              </a:rPr>
              <a:t> </a:t>
            </a:r>
            <a:r>
              <a:rPr lang="zh-TW" sz="4000">
                <a:ea typeface="+mn-lt"/>
                <a:cs typeface="+mn-lt"/>
              </a:rPr>
              <a:t>Predict and Evaluate on Train Set for m2</a:t>
            </a:r>
            <a:endParaRPr lang="zh-TW" sz="4000">
              <a:ea typeface="新細明體"/>
            </a:endParaRPr>
          </a:p>
        </p:txBody>
      </p:sp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239DCC10-8DDD-5A82-58D1-A2479B784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126119"/>
            <a:ext cx="7812349" cy="2733650"/>
          </a:xfrm>
          <a:prstGeom prst="rect">
            <a:avLst/>
          </a:prstGeom>
        </p:spPr>
      </p:pic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ACCB887-C792-080B-A05F-9C6E43B7C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237" y="4126386"/>
            <a:ext cx="5060272" cy="271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0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0252305-E3FC-F4EF-4306-89F4C5F49AFE}"/>
              </a:ext>
            </a:extLst>
          </p:cNvPr>
          <p:cNvSpPr txBox="1"/>
          <p:nvPr/>
        </p:nvSpPr>
        <p:spPr>
          <a:xfrm>
            <a:off x="1421222" y="272248"/>
            <a:ext cx="106797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000">
                <a:ea typeface="+mn-lt"/>
                <a:cs typeface="+mn-lt"/>
              </a:rPr>
              <a:t>7</a:t>
            </a:r>
            <a:r>
              <a:rPr lang="zh-TW" sz="4000">
                <a:ea typeface="+mn-lt"/>
                <a:cs typeface="+mn-lt"/>
              </a:rPr>
              <a:t>.</a:t>
            </a:r>
            <a:r>
              <a:rPr lang="en-US" altLang="zh-TW" sz="4000">
                <a:ea typeface="+mn-lt"/>
                <a:cs typeface="+mn-lt"/>
              </a:rPr>
              <a:t>2 </a:t>
            </a:r>
            <a:r>
              <a:rPr lang="zh-TW" sz="4000">
                <a:ea typeface="+mn-lt"/>
                <a:cs typeface="+mn-lt"/>
              </a:rPr>
              <a:t>Predict and Evaluate on Test Set for m</a:t>
            </a:r>
            <a:r>
              <a:rPr lang="en-US" altLang="zh-TW" sz="4000">
                <a:ea typeface="+mn-lt"/>
                <a:cs typeface="+mn-lt"/>
              </a:rPr>
              <a:t>2</a:t>
            </a:r>
            <a:endParaRPr lang="zh-TW"/>
          </a:p>
        </p:txBody>
      </p:sp>
      <p:pic>
        <p:nvPicPr>
          <p:cNvPr id="2" name="圖片 1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66E88F1C-DE34-57AD-2512-B1928781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16" y="973659"/>
            <a:ext cx="7523825" cy="2963513"/>
          </a:xfrm>
          <a:prstGeom prst="rect">
            <a:avLst/>
          </a:prstGeom>
        </p:spPr>
      </p:pic>
      <p:pic>
        <p:nvPicPr>
          <p:cNvPr id="5" name="圖片 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EE5A57E1-4DD7-F894-2367-E2D1FFA5B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41" y="3891748"/>
            <a:ext cx="5320961" cy="29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6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7"/>
          <p:cNvSpPr txBox="1">
            <a:spLocks noGrp="1"/>
          </p:cNvSpPr>
          <p:nvPr>
            <p:ph type="title"/>
          </p:nvPr>
        </p:nvSpPr>
        <p:spPr>
          <a:xfrm>
            <a:off x="5723033" y="2218467"/>
            <a:ext cx="5518000" cy="24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6600"/>
              <a:t>Support vector machine</a:t>
            </a:r>
            <a:endParaRPr lang="zh-TW" altLang="en-US" sz="6600"/>
          </a:p>
        </p:txBody>
      </p:sp>
      <p:grpSp>
        <p:nvGrpSpPr>
          <p:cNvPr id="620" name="Google Shape;620;p47"/>
          <p:cNvGrpSpPr/>
          <p:nvPr/>
        </p:nvGrpSpPr>
        <p:grpSpPr>
          <a:xfrm>
            <a:off x="-415963" y="-141378"/>
            <a:ext cx="5330041" cy="7272623"/>
            <a:chOff x="-311973" y="-106034"/>
            <a:chExt cx="3997531" cy="5454467"/>
          </a:xfrm>
        </p:grpSpPr>
        <p:sp>
          <p:nvSpPr>
            <p:cNvPr id="621" name="Google Shape;621;p47"/>
            <p:cNvSpPr/>
            <p:nvPr/>
          </p:nvSpPr>
          <p:spPr>
            <a:xfrm>
              <a:off x="2084909" y="6430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1401408" y="27017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1061727" y="4905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644984" y="-10603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822495" y="159614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1401408" y="199529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2008129" y="171313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47"/>
            <p:cNvSpPr/>
            <p:nvPr/>
          </p:nvSpPr>
          <p:spPr>
            <a:xfrm rot="10800000" flipH="1">
              <a:off x="-72150" y="24780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47"/>
            <p:cNvSpPr/>
            <p:nvPr/>
          </p:nvSpPr>
          <p:spPr>
            <a:xfrm rot="10800000" flipH="1">
              <a:off x="876630" y="37414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47"/>
            <p:cNvSpPr/>
            <p:nvPr/>
          </p:nvSpPr>
          <p:spPr>
            <a:xfrm rot="10800000" flipH="1">
              <a:off x="324034" y="41605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2455608" y="27831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2846848" y="32663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47"/>
            <p:cNvSpPr/>
            <p:nvPr/>
          </p:nvSpPr>
          <p:spPr>
            <a:xfrm rot="10800000" flipH="1">
              <a:off x="1900437" y="38532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47"/>
            <p:cNvSpPr/>
            <p:nvPr/>
          </p:nvSpPr>
          <p:spPr>
            <a:xfrm rot="10800000" flipH="1">
              <a:off x="2417668" y="43803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347208" y="29254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2523872" y="2239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-311973" y="13865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96929" y="8031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639" name="Google Shape;639;p47"/>
          <p:cNvCxnSpPr/>
          <p:nvPr/>
        </p:nvCxnSpPr>
        <p:spPr>
          <a:xfrm>
            <a:off x="5858867" y="2083184"/>
            <a:ext cx="49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95024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What is Support vector </a:t>
            </a:r>
            <a:r>
              <a:rPr lang="en">
                <a:solidFill>
                  <a:srgbClr val="000000"/>
                </a:solidFill>
                <a:latin typeface="Aptos Display"/>
                <a:cs typeface="Arial"/>
              </a:rPr>
              <a:t>machine?</a:t>
            </a:r>
            <a:br>
              <a:rPr lang="en">
                <a:solidFill>
                  <a:srgbClr val="000000"/>
                </a:solidFill>
                <a:latin typeface="Aptos Display"/>
                <a:cs typeface="Arial"/>
              </a:rPr>
            </a:br>
            <a:r>
              <a:rPr lang="en">
                <a:solidFill>
                  <a:srgbClr val="000000"/>
                </a:solidFill>
                <a:latin typeface="Aptos Display"/>
                <a:cs typeface="Arial"/>
              </a:rPr>
              <a:t> </a:t>
            </a:r>
            <a:endParaRPr lang="zh-TW"/>
          </a:p>
        </p:txBody>
      </p:sp>
      <p:sp>
        <p:nvSpPr>
          <p:cNvPr id="937" name="Google Shape;937;p60"/>
          <p:cNvSpPr txBox="1"/>
          <p:nvPr/>
        </p:nvSpPr>
        <p:spPr>
          <a:xfrm>
            <a:off x="1208780" y="1986768"/>
            <a:ext cx="4399619" cy="203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ea typeface="+mn-lt"/>
                <a:cs typeface="+mn-lt"/>
                <a:sym typeface="DM Sans"/>
              </a:rPr>
              <a:t>Powerful classification algorithms</a:t>
            </a:r>
            <a:endParaRPr lang="en" sz="2400">
              <a:solidFill>
                <a:schemeClr val="dk1"/>
              </a:solidFill>
              <a:ea typeface="新細明體" panose="02020500000000000000" pitchFamily="18" charset="-120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ea typeface="+mn-lt"/>
                <a:cs typeface="+mn-lt"/>
                <a:sym typeface="DM Sans"/>
              </a:rPr>
              <a:t>uses an N-dimensional space to identify the best line or hyperplane </a:t>
            </a:r>
            <a:endParaRPr lang="en" sz="2400">
              <a:solidFill>
                <a:schemeClr val="dk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ea typeface="新細明體"/>
              </a:rPr>
              <a:t>Improve accuracy</a:t>
            </a:r>
          </a:p>
          <a:p>
            <a:endParaRPr lang="en" sz="2400">
              <a:solidFill>
                <a:schemeClr val="dk1"/>
              </a:solidFill>
              <a:ea typeface="新細明體"/>
            </a:endParaRPr>
          </a:p>
          <a:p>
            <a:r>
              <a:rPr lang="en" sz="2400">
                <a:solidFill>
                  <a:schemeClr val="dk1"/>
                </a:solidFill>
                <a:highlight>
                  <a:srgbClr val="FFFF00"/>
                </a:highlight>
                <a:ea typeface="新細明體"/>
              </a:rPr>
              <a:t>KEY</a:t>
            </a:r>
          </a:p>
          <a:p>
            <a:r>
              <a:rPr lang="en" sz="2400">
                <a:solidFill>
                  <a:schemeClr val="dk1"/>
                </a:solidFill>
                <a:ea typeface="新細明體"/>
              </a:rPr>
              <a:t>1.Linear Separability</a:t>
            </a:r>
            <a:endParaRPr lang="en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  <a:ea typeface="新細明體"/>
              </a:rPr>
              <a:t>2.Continuous variables </a:t>
            </a:r>
            <a:endParaRPr lang="en" sz="2400">
              <a:solidFill>
                <a:schemeClr val="dk1"/>
              </a:solidFill>
              <a:latin typeface="Aptos"/>
              <a:ea typeface="新細明體"/>
            </a:endParaRPr>
          </a:p>
          <a:p>
            <a:endParaRPr lang="en" sz="2400">
              <a:solidFill>
                <a:schemeClr val="dk1"/>
              </a:solidFill>
              <a:ea typeface="新細明體"/>
            </a:endParaRPr>
          </a:p>
          <a:p>
            <a:endParaRPr lang="en" sz="2400">
              <a:solidFill>
                <a:schemeClr val="dk1"/>
              </a:solidFill>
              <a:ea typeface="新細明體"/>
            </a:endParaRPr>
          </a:p>
        </p:txBody>
      </p:sp>
      <p:pic>
        <p:nvPicPr>
          <p:cNvPr id="3" name="圖片 2" descr="一張含有 文字, 行, 圖表, 字型 的圖片&#10;&#10;自動產生的描述">
            <a:extLst>
              <a:ext uri="{FF2B5EF4-FFF2-40B4-BE49-F238E27FC236}">
                <a16:creationId xmlns:a16="http://schemas.microsoft.com/office/drawing/2014/main" id="{528F3F4A-ECB6-F165-D6FB-65CE7706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24" y="1751971"/>
            <a:ext cx="5600391" cy="3521327"/>
          </a:xfrm>
          <a:prstGeom prst="rect">
            <a:avLst/>
          </a:prstGeom>
        </p:spPr>
      </p:pic>
      <p:grpSp>
        <p:nvGrpSpPr>
          <p:cNvPr id="26" name="Google Shape;1580;p78">
            <a:extLst>
              <a:ext uri="{FF2B5EF4-FFF2-40B4-BE49-F238E27FC236}">
                <a16:creationId xmlns:a16="http://schemas.microsoft.com/office/drawing/2014/main" id="{B22AB08A-101F-AF73-632F-273C41B1AA85}"/>
              </a:ext>
            </a:extLst>
          </p:cNvPr>
          <p:cNvGrpSpPr/>
          <p:nvPr/>
        </p:nvGrpSpPr>
        <p:grpSpPr>
          <a:xfrm>
            <a:off x="-386590" y="-385653"/>
            <a:ext cx="1801714" cy="1489764"/>
            <a:chOff x="6039282" y="1042577"/>
            <a:chExt cx="734316" cy="731929"/>
          </a:xfrm>
        </p:grpSpPr>
        <p:sp>
          <p:nvSpPr>
            <p:cNvPr id="5" name="Google Shape;1581;p78">
              <a:extLst>
                <a:ext uri="{FF2B5EF4-FFF2-40B4-BE49-F238E27FC236}">
                  <a16:creationId xmlns:a16="http://schemas.microsoft.com/office/drawing/2014/main" id="{108B5EBB-9EAA-9F37-E1B8-69AC4B610D6F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1582;p78">
              <a:extLst>
                <a:ext uri="{FF2B5EF4-FFF2-40B4-BE49-F238E27FC236}">
                  <a16:creationId xmlns:a16="http://schemas.microsoft.com/office/drawing/2014/main" id="{1E04B63B-4D7A-05FE-2A2B-40D016FA3B6D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1583;p78">
              <a:extLst>
                <a:ext uri="{FF2B5EF4-FFF2-40B4-BE49-F238E27FC236}">
                  <a16:creationId xmlns:a16="http://schemas.microsoft.com/office/drawing/2014/main" id="{C57693CF-9491-A0C2-2351-2826137542CA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584;p78">
              <a:extLst>
                <a:ext uri="{FF2B5EF4-FFF2-40B4-BE49-F238E27FC236}">
                  <a16:creationId xmlns:a16="http://schemas.microsoft.com/office/drawing/2014/main" id="{0C7E19DC-2CDC-8BB0-D2DF-C65AD369A2F2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1585;p78">
              <a:extLst>
                <a:ext uri="{FF2B5EF4-FFF2-40B4-BE49-F238E27FC236}">
                  <a16:creationId xmlns:a16="http://schemas.microsoft.com/office/drawing/2014/main" id="{992B6163-6140-EDCD-241F-026A3DE8A699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586;p78">
              <a:extLst>
                <a:ext uri="{FF2B5EF4-FFF2-40B4-BE49-F238E27FC236}">
                  <a16:creationId xmlns:a16="http://schemas.microsoft.com/office/drawing/2014/main" id="{92864800-A2EF-2F3F-8CE1-8A2921368A5D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587;p78">
              <a:extLst>
                <a:ext uri="{FF2B5EF4-FFF2-40B4-BE49-F238E27FC236}">
                  <a16:creationId xmlns:a16="http://schemas.microsoft.com/office/drawing/2014/main" id="{8D87A640-E115-F18F-210A-AFA0CFEBF847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588;p78">
              <a:extLst>
                <a:ext uri="{FF2B5EF4-FFF2-40B4-BE49-F238E27FC236}">
                  <a16:creationId xmlns:a16="http://schemas.microsoft.com/office/drawing/2014/main" id="{5301177D-D785-9726-31C8-51849126FFBE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589;p78">
              <a:extLst>
                <a:ext uri="{FF2B5EF4-FFF2-40B4-BE49-F238E27FC236}">
                  <a16:creationId xmlns:a16="http://schemas.microsoft.com/office/drawing/2014/main" id="{E9FD7B92-653F-9D37-668D-6663150A9EE9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590;p78">
              <a:extLst>
                <a:ext uri="{FF2B5EF4-FFF2-40B4-BE49-F238E27FC236}">
                  <a16:creationId xmlns:a16="http://schemas.microsoft.com/office/drawing/2014/main" id="{8CA199EA-0A76-2AA1-84AC-3681B1968486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591;p78">
              <a:extLst>
                <a:ext uri="{FF2B5EF4-FFF2-40B4-BE49-F238E27FC236}">
                  <a16:creationId xmlns:a16="http://schemas.microsoft.com/office/drawing/2014/main" id="{EA6EC9D9-4070-80BA-0C3C-ED2B26FFAF37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592;p78">
              <a:extLst>
                <a:ext uri="{FF2B5EF4-FFF2-40B4-BE49-F238E27FC236}">
                  <a16:creationId xmlns:a16="http://schemas.microsoft.com/office/drawing/2014/main" id="{A70C54DB-D849-D7D1-BC63-18D8F0921C36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593;p78">
              <a:extLst>
                <a:ext uri="{FF2B5EF4-FFF2-40B4-BE49-F238E27FC236}">
                  <a16:creationId xmlns:a16="http://schemas.microsoft.com/office/drawing/2014/main" id="{04C35F09-CF58-D6BE-D525-8AD9E854B26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594;p78">
              <a:extLst>
                <a:ext uri="{FF2B5EF4-FFF2-40B4-BE49-F238E27FC236}">
                  <a16:creationId xmlns:a16="http://schemas.microsoft.com/office/drawing/2014/main" id="{D0DAD024-E9A4-DDDE-2DB6-F3380C72C815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595;p78">
              <a:extLst>
                <a:ext uri="{FF2B5EF4-FFF2-40B4-BE49-F238E27FC236}">
                  <a16:creationId xmlns:a16="http://schemas.microsoft.com/office/drawing/2014/main" id="{5B702738-EF7B-A293-447C-9D1A7B06102F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596;p78">
              <a:extLst>
                <a:ext uri="{FF2B5EF4-FFF2-40B4-BE49-F238E27FC236}">
                  <a16:creationId xmlns:a16="http://schemas.microsoft.com/office/drawing/2014/main" id="{D4DDC77F-2CD0-1D21-6009-D6B1C45A03C0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597;p78">
              <a:extLst>
                <a:ext uri="{FF2B5EF4-FFF2-40B4-BE49-F238E27FC236}">
                  <a16:creationId xmlns:a16="http://schemas.microsoft.com/office/drawing/2014/main" id="{E6EAD67C-6E91-F26B-B531-B79A32F4B707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598;p78">
              <a:extLst>
                <a:ext uri="{FF2B5EF4-FFF2-40B4-BE49-F238E27FC236}">
                  <a16:creationId xmlns:a16="http://schemas.microsoft.com/office/drawing/2014/main" id="{C5D50095-5130-0696-C731-29920F4A29CF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599;p78">
              <a:extLst>
                <a:ext uri="{FF2B5EF4-FFF2-40B4-BE49-F238E27FC236}">
                  <a16:creationId xmlns:a16="http://schemas.microsoft.com/office/drawing/2014/main" id="{0D24C1C7-1E2F-7278-B90B-D3A68755B275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600;p78">
              <a:extLst>
                <a:ext uri="{FF2B5EF4-FFF2-40B4-BE49-F238E27FC236}">
                  <a16:creationId xmlns:a16="http://schemas.microsoft.com/office/drawing/2014/main" id="{475D0F1E-C973-CB20-C750-A42E71F33FD3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601;p78">
              <a:extLst>
                <a:ext uri="{FF2B5EF4-FFF2-40B4-BE49-F238E27FC236}">
                  <a16:creationId xmlns:a16="http://schemas.microsoft.com/office/drawing/2014/main" id="{7AF57A05-C3D7-1F74-B671-F51B0D39EAC9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2287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/>
              <a:t>o</a:t>
            </a:r>
          </a:p>
        </p:txBody>
      </p:sp>
      <p:sp>
        <p:nvSpPr>
          <p:cNvPr id="952" name="Google Shape;952;p61"/>
          <p:cNvSpPr txBox="1">
            <a:spLocks noGrp="1"/>
          </p:cNvSpPr>
          <p:nvPr>
            <p:ph type="subTitle" idx="1"/>
          </p:nvPr>
        </p:nvSpPr>
        <p:spPr>
          <a:xfrm>
            <a:off x="6344515" y="4456721"/>
            <a:ext cx="5262029" cy="138765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l">
              <a:spcBef>
                <a:spcPts val="1000"/>
              </a:spcBef>
            </a:pPr>
            <a:r>
              <a:rPr lang="en" sz="1800">
                <a:latin typeface="system-ui"/>
                <a:ea typeface="+mn-lt"/>
                <a:cs typeface="+mn-lt"/>
              </a:rPr>
              <a:t>x1 =</a:t>
            </a:r>
            <a:r>
              <a:rPr lang="en" sz="1800" err="1">
                <a:latin typeface="system-ui"/>
                <a:ea typeface="+mn-lt"/>
                <a:cs typeface="+mn-lt"/>
              </a:rPr>
              <a:t>previous_cancellations</a:t>
            </a:r>
            <a:endParaRPr lang="zh-TW" altLang="en-US" sz="1800">
              <a:latin typeface="system-ui"/>
              <a:ea typeface="+mn-lt"/>
              <a:cs typeface="+mn-lt"/>
            </a:endParaRPr>
          </a:p>
          <a:p>
            <a:pPr marL="0" indent="0" algn="l">
              <a:spcBef>
                <a:spcPts val="1000"/>
              </a:spcBef>
            </a:pPr>
            <a:r>
              <a:rPr lang="en" sz="1800">
                <a:latin typeface="system-ui"/>
                <a:ea typeface="+mn-lt"/>
                <a:cs typeface="+mn-lt"/>
              </a:rPr>
              <a:t>x2 = </a:t>
            </a:r>
            <a:r>
              <a:rPr lang="en" sz="1800" err="1">
                <a:latin typeface="system-ui"/>
                <a:ea typeface="+mn-lt"/>
                <a:cs typeface="+mn-lt"/>
              </a:rPr>
              <a:t>pervious_booking_not_canceled</a:t>
            </a:r>
            <a:endParaRPr lang="zh-TW" altLang="en-US" sz="1800">
              <a:latin typeface="system-ui"/>
              <a:ea typeface="+mn-lt"/>
              <a:cs typeface="+mn-lt"/>
            </a:endParaRPr>
          </a:p>
          <a:p>
            <a:pPr marL="0" indent="0" algn="l">
              <a:spcBef>
                <a:spcPts val="1000"/>
              </a:spcBef>
            </a:pPr>
            <a:r>
              <a:rPr lang="en" sz="1800">
                <a:latin typeface="system-ui"/>
                <a:ea typeface="+mn-lt"/>
                <a:cs typeface="+mn-lt"/>
              </a:rPr>
              <a:t>y = </a:t>
            </a:r>
            <a:r>
              <a:rPr lang="en" sz="1800" err="1">
                <a:latin typeface="system-ui"/>
                <a:ea typeface="+mn-lt"/>
                <a:cs typeface="+mn-lt"/>
              </a:rPr>
              <a:t>is_canceled</a:t>
            </a:r>
            <a:endParaRPr lang="en" sz="1800">
              <a:latin typeface="system-ui"/>
              <a:ea typeface="+mn-lt"/>
              <a:cs typeface="+mn-lt"/>
            </a:endParaRPr>
          </a:p>
          <a:p>
            <a:pPr marL="0" indent="0" algn="l">
              <a:spcBef>
                <a:spcPts val="1000"/>
              </a:spcBef>
            </a:pPr>
            <a:r>
              <a:rPr lang="en" sz="1800">
                <a:latin typeface="system-ui"/>
                <a:ea typeface="+mn-lt"/>
                <a:cs typeface="+mn-lt"/>
              </a:rPr>
              <a:t>C=0.01</a:t>
            </a:r>
            <a:endParaRPr lang="en" sz="1800">
              <a:latin typeface="system-ui"/>
            </a:endParaRPr>
          </a:p>
        </p:txBody>
      </p:sp>
      <p:sp>
        <p:nvSpPr>
          <p:cNvPr id="947" name="Google Shape;947;p61"/>
          <p:cNvSpPr txBox="1">
            <a:spLocks noGrp="1"/>
          </p:cNvSpPr>
          <p:nvPr>
            <p:ph type="subTitle" idx="4294967295"/>
          </p:nvPr>
        </p:nvSpPr>
        <p:spPr>
          <a:xfrm>
            <a:off x="11237022" y="7534160"/>
            <a:ext cx="3358685" cy="697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>
              <a:buNone/>
            </a:pPr>
            <a:endParaRPr lang="en">
              <a:latin typeface="Outfit"/>
              <a:ea typeface="Outfit"/>
              <a:cs typeface="Outfit"/>
            </a:endParaRPr>
          </a:p>
        </p:txBody>
      </p:sp>
      <p:sp>
        <p:nvSpPr>
          <p:cNvPr id="948" name="Google Shape;948;p61"/>
          <p:cNvSpPr txBox="1">
            <a:spLocks noGrp="1"/>
          </p:cNvSpPr>
          <p:nvPr>
            <p:ph type="subTitle" idx="4294967295"/>
          </p:nvPr>
        </p:nvSpPr>
        <p:spPr>
          <a:xfrm>
            <a:off x="1220439" y="1431965"/>
            <a:ext cx="4095904" cy="45797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>
              <a:buNone/>
            </a:pPr>
            <a:r>
              <a:rPr lang="en" sz="1800">
                <a:latin typeface="system-ui"/>
                <a:ea typeface="+mn-lt"/>
                <a:cs typeface="+mn-lt"/>
              </a:rPr>
              <a:t>x1 =</a:t>
            </a:r>
            <a:r>
              <a:rPr lang="en" sz="1800" err="1">
                <a:latin typeface="system-ui"/>
                <a:ea typeface="+mn-lt"/>
                <a:cs typeface="+mn-lt"/>
              </a:rPr>
              <a:t>previous_cancellations</a:t>
            </a:r>
            <a:endParaRPr lang="zh-TW" altLang="en-US" sz="1800">
              <a:latin typeface="system-ui"/>
              <a:ea typeface="新細明體"/>
            </a:endParaRPr>
          </a:p>
          <a:p>
            <a:pPr marL="0" indent="0">
              <a:buNone/>
            </a:pPr>
            <a:r>
              <a:rPr lang="en" sz="1800">
                <a:latin typeface="system-ui"/>
                <a:ea typeface="+mn-lt"/>
                <a:cs typeface="+mn-lt"/>
              </a:rPr>
              <a:t>x2 = </a:t>
            </a:r>
            <a:r>
              <a:rPr lang="en" sz="1800" err="1">
                <a:solidFill>
                  <a:srgbClr val="000000"/>
                </a:solidFill>
                <a:latin typeface="system-ui"/>
                <a:ea typeface="+mn-lt"/>
                <a:cs typeface="+mn-lt"/>
              </a:rPr>
              <a:t>is_repeated_guest</a:t>
            </a:r>
            <a:endParaRPr lang="zh-TW" altLang="en-US" sz="1800">
              <a:solidFill>
                <a:srgbClr val="000000"/>
              </a:solidFill>
              <a:latin typeface="system-ui"/>
              <a:ea typeface="新細明體"/>
              <a:cs typeface="+mn-lt"/>
            </a:endParaRPr>
          </a:p>
          <a:p>
            <a:pPr marL="0" indent="0">
              <a:buNone/>
            </a:pPr>
            <a:r>
              <a:rPr lang="en" sz="1800">
                <a:latin typeface="system-ui"/>
                <a:ea typeface="+mn-lt"/>
                <a:cs typeface="+mn-lt"/>
              </a:rPr>
              <a:t>y = </a:t>
            </a:r>
            <a:r>
              <a:rPr lang="en" sz="1800" err="1">
                <a:latin typeface="system-ui"/>
                <a:ea typeface="+mn-lt"/>
                <a:cs typeface="+mn-lt"/>
              </a:rPr>
              <a:t>is_canceled</a:t>
            </a:r>
            <a:endParaRPr lang="en" sz="1800">
              <a:latin typeface="system-u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" sz="1800">
                <a:latin typeface="system-ui"/>
              </a:rPr>
              <a:t>C=0.01</a:t>
            </a:r>
          </a:p>
        </p:txBody>
      </p:sp>
      <p:pic>
        <p:nvPicPr>
          <p:cNvPr id="3" name="圖片 2" descr="一張含有 文字, 螢幕擷取畫面, 數字, 繪圖 的圖片&#10;&#10;自動產生的描述">
            <a:extLst>
              <a:ext uri="{FF2B5EF4-FFF2-40B4-BE49-F238E27FC236}">
                <a16:creationId xmlns:a16="http://schemas.microsoft.com/office/drawing/2014/main" id="{C0AD9BFB-31FD-FBEC-4E24-82409417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19" y="990600"/>
            <a:ext cx="4790558" cy="3377581"/>
          </a:xfrm>
          <a:prstGeom prst="rect">
            <a:avLst/>
          </a:prstGeom>
        </p:spPr>
      </p:pic>
      <p:pic>
        <p:nvPicPr>
          <p:cNvPr id="5" name="圖片 4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FF7BDB36-1131-7222-E0CC-29A74F84D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12" y="990600"/>
            <a:ext cx="4375339" cy="33775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9DC46-E21F-90D8-B8F6-5AEAF9FF6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680" y="-471"/>
            <a:ext cx="4797200" cy="141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altLang="zh-TW"/>
              <a:t>Problems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CC105F-457C-6623-F084-5B6619BA4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0680" y="1712751"/>
            <a:ext cx="4797200" cy="5044673"/>
          </a:xfr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en-US" altLang="zh-TW" sz="1800" b="1">
                <a:latin typeface="system-ui"/>
                <a:ea typeface="新細明體"/>
              </a:rPr>
              <a:t>1.Class Imbalance</a:t>
            </a:r>
            <a:endParaRPr lang="zh-TW" altLang="en-US" sz="1800" b="1">
              <a:latin typeface="system-ui"/>
              <a:ea typeface="新細明體"/>
            </a:endParaRPr>
          </a:p>
          <a:p>
            <a:pPr algn="l">
              <a:spcAft>
                <a:spcPts val="600"/>
              </a:spcAft>
              <a:buChar char="•"/>
            </a:pPr>
            <a:r>
              <a:rPr lang="en-US" altLang="zh-TW" sz="1800">
                <a:latin typeface="system-ui"/>
                <a:ea typeface="新細明體"/>
              </a:rPr>
              <a:t>Unequal representation of classes </a:t>
            </a:r>
            <a:endParaRPr lang="en-US" sz="1800">
              <a:latin typeface="system-ui"/>
              <a:ea typeface="新細明體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800" b="1">
              <a:latin typeface="system-ui"/>
              <a:ea typeface="新細明體"/>
            </a:endParaRPr>
          </a:p>
          <a:p>
            <a:pPr marL="0" indent="0" algn="l">
              <a:spcAft>
                <a:spcPts val="600"/>
              </a:spcAft>
            </a:pPr>
            <a:r>
              <a:rPr lang="en-US" altLang="zh-TW" sz="1800" b="1">
                <a:latin typeface="system-ui"/>
                <a:ea typeface="新細明體"/>
              </a:rPr>
              <a:t>2.Feature Distribution</a:t>
            </a:r>
            <a:endParaRPr lang="en-US" sz="1800" b="1">
              <a:latin typeface="system-ui"/>
              <a:ea typeface="新細明體"/>
            </a:endParaRPr>
          </a:p>
          <a:p>
            <a:pPr marL="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800">
                <a:latin typeface="system-ui"/>
                <a:ea typeface="新細明體"/>
              </a:rPr>
              <a:t>Diverse distribution of classes in feature space affects boundary clarity.</a:t>
            </a:r>
            <a:endParaRPr lang="en-US" sz="1800">
              <a:latin typeface="system-ui"/>
              <a:ea typeface="新細明體"/>
            </a:endParaRPr>
          </a:p>
          <a:p>
            <a:pPr marL="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800">
                <a:latin typeface="system-ui"/>
                <a:ea typeface="新細明體"/>
              </a:rPr>
              <a:t>Overlapping classes can complicate the identification of a decision boundary.</a:t>
            </a:r>
            <a:endParaRPr lang="en-US" sz="1800">
              <a:latin typeface="system-ui"/>
              <a:ea typeface="新細明體"/>
            </a:endParaRPr>
          </a:p>
          <a:p>
            <a:pPr marL="285750">
              <a:spcAft>
                <a:spcPts val="600"/>
              </a:spcAft>
              <a:buChar char="•"/>
            </a:pPr>
            <a:endParaRPr lang="en-US" altLang="zh-TW" sz="1800">
              <a:latin typeface="system-ui"/>
              <a:ea typeface="新細明體"/>
            </a:endParaRPr>
          </a:p>
          <a:p>
            <a:pPr marL="57150" indent="0" algn="l">
              <a:spcAft>
                <a:spcPts val="600"/>
              </a:spcAft>
            </a:pPr>
            <a:r>
              <a:rPr lang="en-US" altLang="zh-TW" sz="1800" b="1">
                <a:latin typeface="system-ui"/>
                <a:ea typeface="新細明體"/>
              </a:rPr>
              <a:t>3.Noise and Outliers</a:t>
            </a:r>
            <a:endParaRPr lang="en-US" sz="1800" b="1">
              <a:latin typeface="system-ui"/>
              <a:ea typeface="新細明體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800">
                <a:latin typeface="system-ui"/>
                <a:ea typeface="新細明體"/>
              </a:rPr>
              <a:t>Presence of noise can obscure patterns, leading to misclassification.</a:t>
            </a:r>
            <a:endParaRPr lang="en-US" sz="1800">
              <a:latin typeface="system-ui"/>
              <a:ea typeface="新細明體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800">
                <a:latin typeface="system-ui"/>
                <a:ea typeface="新細明體"/>
              </a:rPr>
              <a:t>Outliers can disproportionately influence the decision boundary.</a:t>
            </a:r>
            <a:endParaRPr lang="en-US" sz="1800">
              <a:latin typeface="system-ui"/>
              <a:ea typeface="新細明體"/>
            </a:endParaRPr>
          </a:p>
          <a:p>
            <a:pPr marL="0" indent="0" algn="l">
              <a:spcAft>
                <a:spcPts val="600"/>
              </a:spcAft>
            </a:pPr>
            <a:endParaRPr lang="en-US" altLang="zh-TW" sz="1600">
              <a:latin typeface="system-ui"/>
              <a:ea typeface="新細明體"/>
            </a:endParaRPr>
          </a:p>
          <a:p>
            <a:pPr marL="0" indent="0" algn="l">
              <a:spcAft>
                <a:spcPts val="600"/>
              </a:spcAft>
            </a:pPr>
            <a:endParaRPr lang="en-US" altLang="zh-TW" sz="1600">
              <a:latin typeface="system-ui"/>
              <a:ea typeface="新細明體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300"/>
          </a:p>
        </p:txBody>
      </p:sp>
      <p:pic>
        <p:nvPicPr>
          <p:cNvPr id="5" name="圖片 4" descr="一張含有 文字, 字型, 白色, 收據 的圖片&#10;&#10;自動產生的描述">
            <a:extLst>
              <a:ext uri="{FF2B5EF4-FFF2-40B4-BE49-F238E27FC236}">
                <a16:creationId xmlns:a16="http://schemas.microsoft.com/office/drawing/2014/main" id="{173F2DE2-D081-4E3A-F71B-EC6A4A7F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9" y="869265"/>
            <a:ext cx="4578541" cy="1510980"/>
          </a:xfrm>
          <a:prstGeom prst="rect">
            <a:avLst/>
          </a:prstGeom>
        </p:spPr>
      </p:pic>
      <p:pic>
        <p:nvPicPr>
          <p:cNvPr id="6" name="圖片 5" descr="一張含有 文字, 字型, 白色, 螢幕擷取畫面 的圖片&#10;&#10;自動產生的描述">
            <a:extLst>
              <a:ext uri="{FF2B5EF4-FFF2-40B4-BE49-F238E27FC236}">
                <a16:creationId xmlns:a16="http://schemas.microsoft.com/office/drawing/2014/main" id="{B909895A-74E3-1A0E-E4AE-D941F492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7" y="2532300"/>
            <a:ext cx="4572347" cy="1404852"/>
          </a:xfrm>
          <a:prstGeom prst="rect">
            <a:avLst/>
          </a:prstGeom>
        </p:spPr>
      </p:pic>
      <p:pic>
        <p:nvPicPr>
          <p:cNvPr id="7" name="圖片 6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27DCC5D5-F9D7-67A2-4171-0B275923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4" y="3938548"/>
            <a:ext cx="2620370" cy="29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7"/>
          <p:cNvSpPr txBox="1">
            <a:spLocks noGrp="1"/>
          </p:cNvSpPr>
          <p:nvPr>
            <p:ph type="title"/>
          </p:nvPr>
        </p:nvSpPr>
        <p:spPr>
          <a:xfrm>
            <a:off x="5723033" y="2218467"/>
            <a:ext cx="5518000" cy="24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GB"/>
              <a:t>KNN model</a:t>
            </a:r>
            <a:endParaRPr/>
          </a:p>
        </p:txBody>
      </p:sp>
      <p:grpSp>
        <p:nvGrpSpPr>
          <p:cNvPr id="620" name="Google Shape;620;p47"/>
          <p:cNvGrpSpPr/>
          <p:nvPr/>
        </p:nvGrpSpPr>
        <p:grpSpPr>
          <a:xfrm>
            <a:off x="-415963" y="-141378"/>
            <a:ext cx="5330041" cy="7272623"/>
            <a:chOff x="-311973" y="-106034"/>
            <a:chExt cx="3997531" cy="5454467"/>
          </a:xfrm>
        </p:grpSpPr>
        <p:sp>
          <p:nvSpPr>
            <p:cNvPr id="621" name="Google Shape;621;p47"/>
            <p:cNvSpPr/>
            <p:nvPr/>
          </p:nvSpPr>
          <p:spPr>
            <a:xfrm>
              <a:off x="2084909" y="6430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1401408" y="27017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1061727" y="4905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644984" y="-10603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822495" y="159614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1401408" y="199529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2008129" y="171313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47"/>
            <p:cNvSpPr/>
            <p:nvPr/>
          </p:nvSpPr>
          <p:spPr>
            <a:xfrm rot="10800000" flipH="1">
              <a:off x="-72150" y="24780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47"/>
            <p:cNvSpPr/>
            <p:nvPr/>
          </p:nvSpPr>
          <p:spPr>
            <a:xfrm rot="10800000" flipH="1">
              <a:off x="876630" y="37414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47"/>
            <p:cNvSpPr/>
            <p:nvPr/>
          </p:nvSpPr>
          <p:spPr>
            <a:xfrm rot="10800000" flipH="1">
              <a:off x="324034" y="41605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2455608" y="27831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2846848" y="32663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47"/>
            <p:cNvSpPr/>
            <p:nvPr/>
          </p:nvSpPr>
          <p:spPr>
            <a:xfrm rot="10800000" flipH="1">
              <a:off x="1900437" y="38532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47"/>
            <p:cNvSpPr/>
            <p:nvPr/>
          </p:nvSpPr>
          <p:spPr>
            <a:xfrm rot="10800000" flipH="1">
              <a:off x="2417668" y="43803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347208" y="29254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2523872" y="2239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-311973" y="13865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96929" y="8031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639" name="Google Shape;639;p47"/>
          <p:cNvCxnSpPr/>
          <p:nvPr/>
        </p:nvCxnSpPr>
        <p:spPr>
          <a:xfrm>
            <a:off x="5858867" y="2083184"/>
            <a:ext cx="49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737096"/>
            <a:ext cx="538063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 pitchFamily="34" charset="-120"/>
              </a:rPr>
              <a:t>What is a KNN model </a:t>
            </a:r>
            <a:r>
              <a:rPr lang="en-US" sz="3700">
                <a:solidFill>
                  <a:srgbClr val="505468"/>
                </a:solidFill>
                <a:latin typeface="Instrument Sans Semi Bold"/>
                <a:ea typeface="Instrument Sans Semi Bold" pitchFamily="34" charset="-122"/>
                <a:cs typeface="Instrument Sans Semi Bold" pitchFamily="34" charset="-120"/>
              </a:rPr>
              <a:t>?</a:t>
            </a:r>
            <a:endParaRPr lang="en-US" sz="3700">
              <a:latin typeface="Instrument Sans Semi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1492" y="1611213"/>
            <a:ext cx="3054053" cy="2916337"/>
          </a:xfrm>
          <a:prstGeom prst="roundRect">
            <a:avLst>
              <a:gd name="adj" fmla="val 27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856854" y="180657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Definition</a:t>
            </a:r>
            <a:endParaRPr lang="en-US" sz="1833"/>
          </a:p>
        </p:txBody>
      </p:sp>
      <p:sp>
        <p:nvSpPr>
          <p:cNvPr id="6" name="Text 3"/>
          <p:cNvSpPr/>
          <p:nvPr/>
        </p:nvSpPr>
        <p:spPr>
          <a:xfrm>
            <a:off x="856854" y="2215257"/>
            <a:ext cx="2663329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i="1">
                <a:latin typeface="Arial"/>
                <a:ea typeface="+mn-lt"/>
                <a:cs typeface="+mn-lt"/>
              </a:rPr>
              <a:t>k</a:t>
            </a:r>
            <a:r>
              <a:rPr lang="en-US" sz="1400">
                <a:latin typeface="Arial"/>
                <a:ea typeface="+mn-lt"/>
                <a:cs typeface="+mn-lt"/>
              </a:rPr>
              <a:t>-nearest neighbors algorithm (</a:t>
            </a:r>
            <a:r>
              <a:rPr lang="en-US" sz="1400" i="1">
                <a:latin typeface="Arial"/>
                <a:ea typeface="+mn-lt"/>
                <a:cs typeface="+mn-lt"/>
              </a:rPr>
              <a:t>k</a:t>
            </a:r>
            <a:r>
              <a:rPr lang="en-US" sz="1400">
                <a:latin typeface="Arial"/>
                <a:ea typeface="+mn-lt"/>
                <a:cs typeface="+mn-lt"/>
              </a:rPr>
              <a:t>-NN) is a non-parametric supervised learning method. it is used for classification, as a </a:t>
            </a:r>
            <a:r>
              <a:rPr lang="en-US" sz="1400" i="1">
                <a:latin typeface="Arial"/>
                <a:ea typeface="+mn-lt"/>
                <a:cs typeface="+mn-lt"/>
              </a:rPr>
              <a:t>k</a:t>
            </a:r>
            <a:r>
              <a:rPr lang="en-US" sz="1400">
                <a:latin typeface="Arial"/>
                <a:ea typeface="+mn-lt"/>
                <a:cs typeface="+mn-lt"/>
              </a:rPr>
              <a:t>-NN classifier</a:t>
            </a:r>
            <a:endParaRPr lang="en-US" sz="1100">
              <a:latin typeface="Arial"/>
              <a:cs typeface="Arial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904556" y="1611213"/>
            <a:ext cx="3054053" cy="2916337"/>
          </a:xfrm>
          <a:prstGeom prst="roundRect">
            <a:avLst>
              <a:gd name="adj" fmla="val 27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4099918" y="180657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>
                <a:solidFill>
                  <a:srgbClr val="5B5F71"/>
                </a:solidFill>
                <a:latin typeface="Instrument Sans Semi Bold"/>
              </a:rPr>
              <a:t>How it work</a:t>
            </a:r>
          </a:p>
        </p:txBody>
      </p:sp>
      <p:sp>
        <p:nvSpPr>
          <p:cNvPr id="9" name="Text 6"/>
          <p:cNvSpPr/>
          <p:nvPr/>
        </p:nvSpPr>
        <p:spPr>
          <a:xfrm>
            <a:off x="4099918" y="2215257"/>
            <a:ext cx="2858592" cy="2116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50">
                <a:ea typeface="+mn-lt"/>
                <a:cs typeface="+mn-lt"/>
              </a:rPr>
              <a:t>Object will be assigned to the class most common among its k nearest neighbors (k is a positive integer, typically small).</a:t>
            </a:r>
            <a:endParaRPr lang="zh-TW" altLang="en-US" sz="1450">
              <a:ea typeface="+mn-lt"/>
              <a:cs typeface="+mn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61492" y="4716562"/>
            <a:ext cx="6297018" cy="1404243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856854" y="471359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>
                <a:solidFill>
                  <a:srgbClr val="5B5F71"/>
                </a:solidFill>
                <a:latin typeface="Instrument Sans Semi Bold"/>
              </a:rPr>
              <a:t>Key</a:t>
            </a:r>
          </a:p>
        </p:txBody>
      </p:sp>
      <p:sp>
        <p:nvSpPr>
          <p:cNvPr id="12" name="Text 9"/>
          <p:cNvSpPr/>
          <p:nvPr/>
        </p:nvSpPr>
        <p:spPr>
          <a:xfrm>
            <a:off x="856854" y="5184908"/>
            <a:ext cx="5906294" cy="74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latin typeface="system-ui"/>
              </a:rPr>
              <a:t>Bigger </a:t>
            </a:r>
            <a:r>
              <a:rPr lang="en-US" sz="1400">
                <a:latin typeface="Consolas"/>
              </a:rPr>
              <a:t>k</a:t>
            </a:r>
            <a:r>
              <a:rPr lang="en-US" sz="1400">
                <a:latin typeface="system-ui"/>
              </a:rPr>
              <a:t> values: more neighbors used in prediction, simpler model (decision boundary).</a:t>
            </a:r>
            <a:endParaRPr lang="zh-TW" altLang="en-US" sz="1400">
              <a:ea typeface="新細明體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system-ui"/>
              </a:rPr>
              <a:t>Smaller </a:t>
            </a:r>
            <a:r>
              <a:rPr lang="en-US" sz="1400">
                <a:latin typeface="Consolas"/>
              </a:rPr>
              <a:t>k</a:t>
            </a:r>
            <a:r>
              <a:rPr lang="en-US" sz="1400">
                <a:latin typeface="system-ui"/>
              </a:rPr>
              <a:t> values:  less </a:t>
            </a:r>
            <a:r>
              <a:rPr lang="en-US" sz="1400" err="1">
                <a:latin typeface="system-ui"/>
              </a:rPr>
              <a:t>neigbors</a:t>
            </a:r>
            <a:r>
              <a:rPr lang="en-US" sz="1400">
                <a:latin typeface="system-ui"/>
              </a:rPr>
              <a:t> used, more complicated model which tends to overfit.</a:t>
            </a:r>
            <a:endParaRPr lang="en-US" sz="1400"/>
          </a:p>
          <a:p>
            <a:pPr>
              <a:lnSpc>
                <a:spcPts val="2375"/>
              </a:lnSpc>
            </a:pPr>
            <a:endParaRPr lang="en-US" sz="1400">
              <a:latin typeface="Instrumen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5725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3013" y="592928"/>
            <a:ext cx="934799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 pitchFamily="34" charset="-120"/>
              </a:rPr>
              <a:t>Applying KNN model </a:t>
            </a:r>
            <a:r>
              <a:rPr lang="en-US" sz="3700">
                <a:solidFill>
                  <a:srgbClr val="505468"/>
                </a:solidFill>
                <a:latin typeface="Instrument Sans Semi Bold"/>
                <a:ea typeface="Instrument Sans Semi Bold" pitchFamily="34" charset="-122"/>
                <a:cs typeface="Instrument Sans Semi Bold" pitchFamily="34" charset="-120"/>
              </a:rPr>
              <a:t>to Hotel Bookings</a:t>
            </a:r>
            <a:endParaRPr lang="en-US" sz="3700">
              <a:latin typeface="Instrument Sans Semi Bold"/>
            </a:endParaRPr>
          </a:p>
        </p:txBody>
      </p:sp>
      <p:sp>
        <p:nvSpPr>
          <p:cNvPr id="5" name="Text 3"/>
          <p:cNvSpPr/>
          <p:nvPr/>
        </p:nvSpPr>
        <p:spPr>
          <a:xfrm>
            <a:off x="4037011" y="171868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>
                <a:solidFill>
                  <a:srgbClr val="505468"/>
                </a:solidFill>
                <a:latin typeface="Instrument Sans Semi Bold"/>
                <a:ea typeface="Instrument Sans Semi Bold" pitchFamily="34" charset="-122"/>
                <a:cs typeface="Instrument Sans Semi Bold" pitchFamily="34" charset="-120"/>
              </a:rPr>
              <a:t>Target Variable</a:t>
            </a:r>
            <a:endParaRPr lang="en-US" sz="2400">
              <a:latin typeface="Instrument Sans Semi Bold"/>
            </a:endParaRPr>
          </a:p>
        </p:txBody>
      </p:sp>
      <p:sp>
        <p:nvSpPr>
          <p:cNvPr id="6" name="Text 4"/>
          <p:cNvSpPr/>
          <p:nvPr/>
        </p:nvSpPr>
        <p:spPr>
          <a:xfrm>
            <a:off x="4037011" y="2276042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>
                <a:solidFill>
                  <a:srgbClr val="5B5F71"/>
                </a:solidFill>
                <a:latin typeface="Instrument Sans Medium" pitchFamily="34" charset="0"/>
                <a:ea typeface="Instrument Sans Medium"/>
                <a:cs typeface="Instrument Sans Medium" pitchFamily="34" charset="-120"/>
              </a:rPr>
              <a:t>Predicting booking cancellations </a:t>
            </a:r>
          </a:p>
          <a:p>
            <a:pPr>
              <a:lnSpc>
                <a:spcPts val="2375"/>
              </a:lnSpc>
            </a:pPr>
            <a:r>
              <a:rPr lang="en-US">
                <a:solidFill>
                  <a:srgbClr val="5B5F71"/>
                </a:solidFill>
                <a:latin typeface="Instrument Sans Medium" pitchFamily="34" charset="0"/>
                <a:ea typeface="Instrument Sans Medium"/>
                <a:cs typeface="Instrument Sans Medium" pitchFamily="34" charset="-120"/>
              </a:rPr>
              <a:t>(0 = Not Canceled, 1 = Canceled).</a:t>
            </a:r>
            <a:endParaRPr lang="en-US">
              <a:ea typeface="Instrument Sans Medium"/>
            </a:endParaRPr>
          </a:p>
        </p:txBody>
      </p:sp>
      <p:sp>
        <p:nvSpPr>
          <p:cNvPr id="7" name="Text 5"/>
          <p:cNvSpPr/>
          <p:nvPr/>
        </p:nvSpPr>
        <p:spPr>
          <a:xfrm>
            <a:off x="8226723" y="171868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>
                <a:solidFill>
                  <a:srgbClr val="505468"/>
                </a:solidFill>
                <a:latin typeface="Instrument Sans Semi Bold"/>
                <a:ea typeface="Instrument Sans Semi Bold" pitchFamily="34" charset="-122"/>
                <a:cs typeface="Instrument Sans Semi Bold" pitchFamily="34" charset="-120"/>
              </a:rPr>
              <a:t>Preprocessing Steps</a:t>
            </a:r>
            <a:endParaRPr lang="en-US" sz="2400">
              <a:latin typeface="Instrument Sans Semi Bold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26722" y="2276042"/>
            <a:ext cx="3315097" cy="3132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75"/>
              </a:lnSpc>
              <a:buFont typeface="Arial"/>
              <a:buChar char="•"/>
            </a:pPr>
            <a:r>
              <a:rPr lang="en-US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 pitchFamily="34" charset="-120"/>
              </a:rPr>
              <a:t>Handling missing values.</a:t>
            </a:r>
            <a:endParaRPr lang="zh-TW" altLang="en-US">
              <a:ea typeface="Instrument Sans Medium"/>
            </a:endParaRPr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r>
              <a:rPr lang="en-US">
                <a:solidFill>
                  <a:srgbClr val="5B5F71"/>
                </a:solidFill>
                <a:ea typeface="+mn-lt"/>
                <a:cs typeface="+mn-lt"/>
              </a:rPr>
              <a:t>encoding categorical variables</a:t>
            </a:r>
            <a:endParaRPr lang="en-US">
              <a:solidFill>
                <a:srgbClr val="5B5F71"/>
              </a:solidFill>
              <a:latin typeface="Aptos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r>
              <a:rPr lang="en-US">
                <a:solidFill>
                  <a:srgbClr val="5B5F71"/>
                </a:solidFill>
                <a:ea typeface="+mn-lt"/>
                <a:cs typeface="+mn-lt"/>
              </a:rPr>
              <a:t>normalizing numerical variables</a:t>
            </a:r>
            <a:endParaRPr lang="en-US">
              <a:solidFill>
                <a:srgbClr val="5B5F71"/>
              </a:solidFill>
              <a:latin typeface="Aptos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r>
              <a:rPr lang="en-US">
                <a:solidFill>
                  <a:srgbClr val="5B5F71"/>
                </a:solidFill>
                <a:latin typeface="Aptos"/>
                <a:ea typeface="Instrument Sans Medium"/>
                <a:cs typeface="Instrument Sans Medium" pitchFamily="34" charset="-120"/>
              </a:rPr>
              <a:t>Use </a:t>
            </a:r>
            <a:r>
              <a:rPr lang="en-US" err="1">
                <a:solidFill>
                  <a:srgbClr val="5B5F71"/>
                </a:solidFill>
                <a:latin typeface="Aptos"/>
                <a:ea typeface="Instrument Sans Medium"/>
                <a:cs typeface="Instrument Sans Medium" pitchFamily="34" charset="-120"/>
              </a:rPr>
              <a:t>GridSearchCV</a:t>
            </a:r>
            <a:r>
              <a:rPr lang="en-US">
                <a:solidFill>
                  <a:srgbClr val="5B5F71"/>
                </a:solidFill>
                <a:latin typeface="Aptos"/>
                <a:ea typeface="Instrument Sans Medium"/>
                <a:cs typeface="Instrument Sans Medium" pitchFamily="34" charset="-120"/>
              </a:rPr>
              <a:t> to find the best k and the mean cv score</a:t>
            </a:r>
            <a:endParaRPr lang="en-US">
              <a:solidFill>
                <a:srgbClr val="5B5F71"/>
              </a:solidFill>
              <a:latin typeface="Aptos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r>
              <a:rPr lang="en-US">
                <a:solidFill>
                  <a:srgbClr val="5B5F71"/>
                </a:solidFill>
                <a:ea typeface="+mn-lt"/>
                <a:cs typeface="+mn-lt"/>
              </a:rPr>
              <a:t>Visualize mean cv scores for each k value</a:t>
            </a:r>
            <a:endParaRPr lang="en-US">
              <a:solidFill>
                <a:srgbClr val="5B5F71"/>
              </a:solidFill>
              <a:latin typeface="Aptos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endParaRPr lang="en-US">
              <a:solidFill>
                <a:srgbClr val="5B5F71"/>
              </a:solidFill>
              <a:latin typeface="Aptos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system-ui"/>
              <a:ea typeface="Instrument Sans Medium" pitchFamily="34" charset="-122"/>
              <a:cs typeface="Instrument Sans Medium" pitchFamily="34" charset="-120"/>
            </a:endParaRPr>
          </a:p>
          <a:p>
            <a:pPr>
              <a:lnSpc>
                <a:spcPts val="2375"/>
              </a:lnSpc>
            </a:pPr>
            <a:endParaRPr lang="en-US">
              <a:solidFill>
                <a:srgbClr val="000000"/>
              </a:solidFill>
              <a:latin typeface="system-ui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endParaRPr lang="en-US" sz="1450">
              <a:solidFill>
                <a:srgbClr val="5B5F71"/>
              </a:solidFill>
              <a:latin typeface="Aptos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endParaRPr lang="en-US" sz="1450">
              <a:solidFill>
                <a:srgbClr val="5B5F71"/>
              </a:solidFill>
              <a:latin typeface="Instrument Sans Medium"/>
              <a:ea typeface="Instrument Sans Medium" pitchFamily="34" charset="-122"/>
              <a:cs typeface="Instrument Sans Medium" pitchFamily="34" charset="-120"/>
            </a:endParaRPr>
          </a:p>
        </p:txBody>
      </p:sp>
      <p:pic>
        <p:nvPicPr>
          <p:cNvPr id="9" name="圖片 8" descr="Best Booking Hotel Strategies: Top Insider Tips! | World Best Travel  Guideline">
            <a:extLst>
              <a:ext uri="{FF2B5EF4-FFF2-40B4-BE49-F238E27FC236}">
                <a16:creationId xmlns:a16="http://schemas.microsoft.com/office/drawing/2014/main" id="{D74D7730-2D6E-6B9A-4796-C9BCB42B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8" y="1721873"/>
            <a:ext cx="3300347" cy="16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5150633" y="823405"/>
            <a:ext cx="6090400" cy="154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7200"/>
              <a:t>Purpose</a:t>
            </a:r>
          </a:p>
        </p:txBody>
      </p:sp>
      <p:sp>
        <p:nvSpPr>
          <p:cNvPr id="405" name="Google Shape;405;p39"/>
          <p:cNvSpPr txBox="1">
            <a:spLocks noGrp="1"/>
          </p:cNvSpPr>
          <p:nvPr>
            <p:ph type="subTitle" idx="1"/>
          </p:nvPr>
        </p:nvSpPr>
        <p:spPr>
          <a:xfrm>
            <a:off x="5150619" y="2727200"/>
            <a:ext cx="6479416" cy="37879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/>
              <a:t>To predict whether a hotel booking will be cancelled or not</a:t>
            </a:r>
            <a:endParaRPr lang="en-HK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>
                <a:solidFill>
                  <a:srgbClr val="000000"/>
                </a:solidFill>
                <a:latin typeface="-webkit-standard"/>
              </a:rPr>
              <a:t>Having predictive models, hotels can </a:t>
            </a:r>
            <a:r>
              <a:rPr lang="en-HK" b="0" i="0" u="none" strike="noStrike">
                <a:solidFill>
                  <a:srgbClr val="000000"/>
                </a:solidFill>
                <a:effectLst/>
                <a:latin typeface="-webkit-standard"/>
              </a:rPr>
              <a:t>make more informed decisions and</a:t>
            </a:r>
            <a:r>
              <a:rPr lang="en-HK">
                <a:solidFill>
                  <a:srgbClr val="000000"/>
                </a:solidFill>
                <a:latin typeface="-webkit-standard"/>
              </a:rPr>
              <a:t> </a:t>
            </a:r>
            <a:r>
              <a:rPr lang="en-HK" b="0" i="0" u="none" strike="noStrike">
                <a:solidFill>
                  <a:srgbClr val="000000"/>
                </a:solidFill>
                <a:effectLst/>
                <a:latin typeface="-webkit-standard"/>
              </a:rPr>
              <a:t>implement proactive strategies, such as targeted marketing to reduce cancellations</a:t>
            </a:r>
            <a:endParaRPr lang="en-HK"/>
          </a:p>
        </p:txBody>
      </p:sp>
      <p:grpSp>
        <p:nvGrpSpPr>
          <p:cNvPr id="406" name="Google Shape;406;p39"/>
          <p:cNvGrpSpPr/>
          <p:nvPr/>
        </p:nvGrpSpPr>
        <p:grpSpPr>
          <a:xfrm>
            <a:off x="-722542" y="-829698"/>
            <a:ext cx="5514825" cy="8121556"/>
            <a:chOff x="-541907" y="-622274"/>
            <a:chExt cx="4136119" cy="6091167"/>
          </a:xfrm>
        </p:grpSpPr>
        <p:sp>
          <p:nvSpPr>
            <p:cNvPr id="407" name="Google Shape;407;p39"/>
            <p:cNvSpPr/>
            <p:nvPr/>
          </p:nvSpPr>
          <p:spPr>
            <a:xfrm rot="10800000">
              <a:off x="84193" y="4041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39"/>
            <p:cNvSpPr/>
            <p:nvPr/>
          </p:nvSpPr>
          <p:spPr>
            <a:xfrm rot="10800000">
              <a:off x="993581" y="4569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39"/>
            <p:cNvSpPr/>
            <p:nvPr/>
          </p:nvSpPr>
          <p:spPr>
            <a:xfrm rot="10800000">
              <a:off x="2040588" y="96213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39"/>
            <p:cNvSpPr/>
            <p:nvPr/>
          </p:nvSpPr>
          <p:spPr>
            <a:xfrm rot="10800000">
              <a:off x="-541907" y="9621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Google Shape;411;p39"/>
            <p:cNvSpPr/>
            <p:nvPr/>
          </p:nvSpPr>
          <p:spPr>
            <a:xfrm flipH="1">
              <a:off x="993584" y="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412;p39"/>
            <p:cNvSpPr/>
            <p:nvPr/>
          </p:nvSpPr>
          <p:spPr>
            <a:xfrm flipH="1">
              <a:off x="713235" y="227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421473" y="17788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1611716" y="14749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39"/>
            <p:cNvSpPr/>
            <p:nvPr/>
          </p:nvSpPr>
          <p:spPr>
            <a:xfrm flipH="1">
              <a:off x="2597873" y="-62227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1260177" y="26512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2180770" y="-1382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418;p39"/>
            <p:cNvSpPr/>
            <p:nvPr/>
          </p:nvSpPr>
          <p:spPr>
            <a:xfrm rot="10800000">
              <a:off x="1759176" y="40451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Google Shape;419;p39"/>
            <p:cNvSpPr/>
            <p:nvPr/>
          </p:nvSpPr>
          <p:spPr>
            <a:xfrm rot="10800000">
              <a:off x="2367643" y="26512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Google Shape;420;p39"/>
            <p:cNvSpPr/>
            <p:nvPr/>
          </p:nvSpPr>
          <p:spPr>
            <a:xfrm rot="10800000">
              <a:off x="503546" y="35577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Google Shape;421;p39"/>
            <p:cNvSpPr/>
            <p:nvPr/>
          </p:nvSpPr>
          <p:spPr>
            <a:xfrm rot="10800000">
              <a:off x="1759170" y="450077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2" name="Google Shape;422;p39"/>
            <p:cNvSpPr/>
            <p:nvPr/>
          </p:nvSpPr>
          <p:spPr>
            <a:xfrm flipH="1">
              <a:off x="-125473" y="53949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423;p39"/>
            <p:cNvSpPr/>
            <p:nvPr/>
          </p:nvSpPr>
          <p:spPr>
            <a:xfrm flipH="1">
              <a:off x="2755502" y="3194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24" name="Google Shape;424;p39"/>
          <p:cNvCxnSpPr/>
          <p:nvPr/>
        </p:nvCxnSpPr>
        <p:spPr>
          <a:xfrm>
            <a:off x="5289867" y="823389"/>
            <a:ext cx="49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871D48DD-C534-8EB6-9A0B-A2336820D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F140B28-8FB2-33D7-9CC6-DBFB52CE510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8FD7E4D-5684-2DB3-3C39-4D600C1A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D823CB-2799-F8BF-2FA0-445C451F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" y="1719824"/>
            <a:ext cx="11822337" cy="35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68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871D48DD-C534-8EB6-9A0B-A2336820D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6118" y="1530928"/>
            <a:ext cx="3050800" cy="4753479"/>
          </a:xfrm>
        </p:spPr>
        <p:txBody>
          <a:bodyPr/>
          <a:lstStyle/>
          <a:p>
            <a:r>
              <a:rPr lang="en-US" sz="1850" b="1" u="sng"/>
              <a:t>Problem</a:t>
            </a:r>
          </a:p>
          <a:p>
            <a:endParaRPr lang="en-US" sz="1850" b="1" u="sng"/>
          </a:p>
          <a:p>
            <a:pPr marL="342900" indent="-342900" algn="l">
              <a:buChar char="•"/>
            </a:pPr>
            <a:r>
              <a:rPr lang="en-US" sz="1850">
                <a:ea typeface="+mn-lt"/>
                <a:cs typeface="+mn-lt"/>
              </a:rPr>
              <a:t>1-NN model overfits very strongly </a:t>
            </a:r>
            <a:endParaRPr lang="en-US">
              <a:ea typeface="+mn-lt"/>
              <a:cs typeface="+mn-lt"/>
            </a:endParaRPr>
          </a:p>
          <a:p>
            <a:pPr marL="342900" indent="-342900" algn="l">
              <a:buChar char="•"/>
            </a:pPr>
            <a:endParaRPr lang="en-US" sz="1850">
              <a:ea typeface="+mn-lt"/>
              <a:cs typeface="+mn-lt"/>
            </a:endParaRPr>
          </a:p>
          <a:p>
            <a:pPr marL="342900" indent="-342900" algn="l">
              <a:buChar char="•"/>
            </a:pPr>
            <a:r>
              <a:rPr lang="en-US" sz="1850">
                <a:ea typeface="+mn-lt"/>
                <a:cs typeface="+mn-lt"/>
              </a:rPr>
              <a:t>It often leads to worse performance on unseen data</a:t>
            </a:r>
            <a:endParaRPr lang="en-US" sz="185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8FD7E4D-5684-2DB3-3C39-4D600C1A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12BF95-D2D6-6533-FC72-A0F225325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8" y="1531311"/>
            <a:ext cx="8072356" cy="442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42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5150633" y="2479181"/>
            <a:ext cx="6897708" cy="23474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7200"/>
              <a:t>Evaluate and Compare models</a:t>
            </a:r>
          </a:p>
        </p:txBody>
      </p:sp>
      <p:grpSp>
        <p:nvGrpSpPr>
          <p:cNvPr id="406" name="Google Shape;406;p39"/>
          <p:cNvGrpSpPr/>
          <p:nvPr/>
        </p:nvGrpSpPr>
        <p:grpSpPr>
          <a:xfrm>
            <a:off x="-722542" y="-829698"/>
            <a:ext cx="5514825" cy="8121556"/>
            <a:chOff x="-541907" y="-622274"/>
            <a:chExt cx="4136119" cy="6091167"/>
          </a:xfrm>
        </p:grpSpPr>
        <p:sp>
          <p:nvSpPr>
            <p:cNvPr id="407" name="Google Shape;407;p39"/>
            <p:cNvSpPr/>
            <p:nvPr/>
          </p:nvSpPr>
          <p:spPr>
            <a:xfrm rot="10800000">
              <a:off x="84193" y="4041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39"/>
            <p:cNvSpPr/>
            <p:nvPr/>
          </p:nvSpPr>
          <p:spPr>
            <a:xfrm rot="10800000">
              <a:off x="993581" y="4569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39"/>
            <p:cNvSpPr/>
            <p:nvPr/>
          </p:nvSpPr>
          <p:spPr>
            <a:xfrm rot="10800000">
              <a:off x="2040588" y="96213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39"/>
            <p:cNvSpPr/>
            <p:nvPr/>
          </p:nvSpPr>
          <p:spPr>
            <a:xfrm rot="10800000">
              <a:off x="-541907" y="9621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Google Shape;411;p39"/>
            <p:cNvSpPr/>
            <p:nvPr/>
          </p:nvSpPr>
          <p:spPr>
            <a:xfrm flipH="1">
              <a:off x="993584" y="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412;p39"/>
            <p:cNvSpPr/>
            <p:nvPr/>
          </p:nvSpPr>
          <p:spPr>
            <a:xfrm flipH="1">
              <a:off x="713235" y="227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421473" y="17788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1611716" y="14749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39"/>
            <p:cNvSpPr/>
            <p:nvPr/>
          </p:nvSpPr>
          <p:spPr>
            <a:xfrm flipH="1">
              <a:off x="2597873" y="-62227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1260177" y="26512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2180770" y="-1382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418;p39"/>
            <p:cNvSpPr/>
            <p:nvPr/>
          </p:nvSpPr>
          <p:spPr>
            <a:xfrm rot="10800000">
              <a:off x="1759176" y="40451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Google Shape;419;p39"/>
            <p:cNvSpPr/>
            <p:nvPr/>
          </p:nvSpPr>
          <p:spPr>
            <a:xfrm rot="10800000">
              <a:off x="2367643" y="26512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Google Shape;420;p39"/>
            <p:cNvSpPr/>
            <p:nvPr/>
          </p:nvSpPr>
          <p:spPr>
            <a:xfrm rot="10800000">
              <a:off x="503546" y="35577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Google Shape;421;p39"/>
            <p:cNvSpPr/>
            <p:nvPr/>
          </p:nvSpPr>
          <p:spPr>
            <a:xfrm rot="10800000">
              <a:off x="1759170" y="450077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2" name="Google Shape;422;p39"/>
            <p:cNvSpPr/>
            <p:nvPr/>
          </p:nvSpPr>
          <p:spPr>
            <a:xfrm flipH="1">
              <a:off x="-125473" y="53949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423;p39"/>
            <p:cNvSpPr/>
            <p:nvPr/>
          </p:nvSpPr>
          <p:spPr>
            <a:xfrm flipH="1">
              <a:off x="2755502" y="3194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24" name="Google Shape;424;p39"/>
          <p:cNvCxnSpPr/>
          <p:nvPr/>
        </p:nvCxnSpPr>
        <p:spPr>
          <a:xfrm>
            <a:off x="5289867" y="2207317"/>
            <a:ext cx="49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74901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>
          <a:extLst>
            <a:ext uri="{FF2B5EF4-FFF2-40B4-BE49-F238E27FC236}">
              <a16:creationId xmlns:a16="http://schemas.microsoft.com/office/drawing/2014/main" id="{70ECA94B-534A-45FF-AC42-63CB69821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8">
            <a:extLst>
              <a:ext uri="{FF2B5EF4-FFF2-40B4-BE49-F238E27FC236}">
                <a16:creationId xmlns:a16="http://schemas.microsoft.com/office/drawing/2014/main" id="{914042A9-B3F1-1F1D-3E89-476E7DBF35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206778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HK"/>
              <a:t>Confusion Matrix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BB9FDB8-E6D3-295A-F989-CB284F330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03" y="1397876"/>
            <a:ext cx="3650618" cy="5460124"/>
          </a:xfrm>
          <a:prstGeom prst="rect">
            <a:avLst/>
          </a:prstGeom>
        </p:spPr>
      </p:pic>
      <p:pic>
        <p:nvPicPr>
          <p:cNvPr id="4" name="Picture 3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2313A7DC-0272-1C60-F155-F02E2F80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548" y="2854359"/>
            <a:ext cx="4806601" cy="35997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84BC09-4358-AF85-7BC5-6F69E4CDAE4E}"/>
              </a:ext>
            </a:extLst>
          </p:cNvPr>
          <p:cNvCxnSpPr>
            <a:cxnSpLocks/>
          </p:cNvCxnSpPr>
          <p:nvPr/>
        </p:nvCxnSpPr>
        <p:spPr>
          <a:xfrm>
            <a:off x="7020934" y="1266498"/>
            <a:ext cx="0" cy="55915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oogle Shape;1022;p68">
            <a:extLst>
              <a:ext uri="{FF2B5EF4-FFF2-40B4-BE49-F238E27FC236}">
                <a16:creationId xmlns:a16="http://schemas.microsoft.com/office/drawing/2014/main" id="{28500BA9-C880-B869-7AC4-27CA4ED5D732}"/>
              </a:ext>
            </a:extLst>
          </p:cNvPr>
          <p:cNvSpPr txBox="1"/>
          <p:nvPr/>
        </p:nvSpPr>
        <p:spPr>
          <a:xfrm>
            <a:off x="279891" y="1397876"/>
            <a:ext cx="2755830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Linear Regression</a:t>
            </a:r>
          </a:p>
        </p:txBody>
      </p:sp>
      <p:sp>
        <p:nvSpPr>
          <p:cNvPr id="7" name="Google Shape;1022;p68">
            <a:extLst>
              <a:ext uri="{FF2B5EF4-FFF2-40B4-BE49-F238E27FC236}">
                <a16:creationId xmlns:a16="http://schemas.microsoft.com/office/drawing/2014/main" id="{1F99809E-1E03-23C9-F980-EDC4C5552FE8}"/>
              </a:ext>
            </a:extLst>
          </p:cNvPr>
          <p:cNvSpPr txBox="1"/>
          <p:nvPr/>
        </p:nvSpPr>
        <p:spPr>
          <a:xfrm>
            <a:off x="7549171" y="1266498"/>
            <a:ext cx="2755830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Decision Tree</a:t>
            </a:r>
          </a:p>
        </p:txBody>
      </p:sp>
      <p:sp>
        <p:nvSpPr>
          <p:cNvPr id="9" name="Google Shape;1020;p68">
            <a:extLst>
              <a:ext uri="{FF2B5EF4-FFF2-40B4-BE49-F238E27FC236}">
                <a16:creationId xmlns:a16="http://schemas.microsoft.com/office/drawing/2014/main" id="{454C8C94-690A-8E61-FA47-70422695139D}"/>
              </a:ext>
            </a:extLst>
          </p:cNvPr>
          <p:cNvSpPr txBox="1"/>
          <p:nvPr/>
        </p:nvSpPr>
        <p:spPr>
          <a:xfrm>
            <a:off x="279891" y="2480842"/>
            <a:ext cx="2899812" cy="2577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Since linear regression is for predicting continuous variable, but cancel/not cancel is binary variable.</a:t>
            </a:r>
          </a:p>
          <a:p>
            <a:pPr>
              <a:lnSpc>
                <a:spcPct val="150000"/>
              </a:lnSpc>
            </a:pPr>
            <a:endParaRPr lang="en" sz="1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>
              <a:lnSpc>
                <a:spcPct val="150000"/>
              </a:lnSpc>
            </a:pPr>
            <a:r>
              <a:rPr lang="en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Thus, </a:t>
            </a:r>
            <a:r>
              <a:rPr lang="en-HK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ome predicted value is out-of-range.</a:t>
            </a:r>
          </a:p>
        </p:txBody>
      </p:sp>
    </p:spTree>
    <p:extLst>
      <p:ext uri="{BB962C8B-B14F-4D97-AF65-F5344CB8AC3E}">
        <p14:creationId xmlns:p14="http://schemas.microsoft.com/office/powerpoint/2010/main" val="33352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A19742-AB11-DEB3-7C8F-D0FCC714410A}"/>
              </a:ext>
            </a:extLst>
          </p:cNvPr>
          <p:cNvCxnSpPr>
            <a:cxnSpLocks/>
          </p:cNvCxnSpPr>
          <p:nvPr/>
        </p:nvCxnSpPr>
        <p:spPr>
          <a:xfrm>
            <a:off x="4066550" y="477852"/>
            <a:ext cx="0" cy="61958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D31C1952-A240-3397-986F-320FA50F8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7605"/>
            <a:ext cx="4045529" cy="2992821"/>
          </a:xfrm>
          <a:prstGeom prst="rect">
            <a:avLst/>
          </a:prstGeom>
        </p:spPr>
      </p:pic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0262FE56-EC32-1503-3DCA-E48BB904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069" y="1272244"/>
            <a:ext cx="3529504" cy="55857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0EA05C-4730-F378-07D4-76BF48B32752}"/>
              </a:ext>
            </a:extLst>
          </p:cNvPr>
          <p:cNvCxnSpPr>
            <a:cxnSpLocks/>
          </p:cNvCxnSpPr>
          <p:nvPr/>
        </p:nvCxnSpPr>
        <p:spPr>
          <a:xfrm>
            <a:off x="7919545" y="477852"/>
            <a:ext cx="0" cy="6290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AD6A6563-6449-6CCF-12E0-11215C4EF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11" y="2211113"/>
            <a:ext cx="4105194" cy="3049313"/>
          </a:xfrm>
          <a:prstGeom prst="rect">
            <a:avLst/>
          </a:prstGeom>
        </p:spPr>
      </p:pic>
      <p:sp>
        <p:nvSpPr>
          <p:cNvPr id="11" name="Google Shape;1022;p68">
            <a:extLst>
              <a:ext uri="{FF2B5EF4-FFF2-40B4-BE49-F238E27FC236}">
                <a16:creationId xmlns:a16="http://schemas.microsoft.com/office/drawing/2014/main" id="{569D3C5B-C343-B95F-21E9-ED2CB29FC234}"/>
              </a:ext>
            </a:extLst>
          </p:cNvPr>
          <p:cNvSpPr txBox="1"/>
          <p:nvPr/>
        </p:nvSpPr>
        <p:spPr>
          <a:xfrm>
            <a:off x="691089" y="293552"/>
            <a:ext cx="2755830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SVM</a:t>
            </a:r>
          </a:p>
        </p:txBody>
      </p:sp>
      <p:sp>
        <p:nvSpPr>
          <p:cNvPr id="13" name="Google Shape;1022;p68">
            <a:extLst>
              <a:ext uri="{FF2B5EF4-FFF2-40B4-BE49-F238E27FC236}">
                <a16:creationId xmlns:a16="http://schemas.microsoft.com/office/drawing/2014/main" id="{03A1DB0A-8EB7-F73A-0533-0FFB9FBF77D5}"/>
              </a:ext>
            </a:extLst>
          </p:cNvPr>
          <p:cNvSpPr txBox="1"/>
          <p:nvPr/>
        </p:nvSpPr>
        <p:spPr>
          <a:xfrm>
            <a:off x="4718085" y="293552"/>
            <a:ext cx="2755830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Linear Regression</a:t>
            </a:r>
          </a:p>
        </p:txBody>
      </p:sp>
      <p:sp>
        <p:nvSpPr>
          <p:cNvPr id="14" name="Google Shape;1022;p68">
            <a:extLst>
              <a:ext uri="{FF2B5EF4-FFF2-40B4-BE49-F238E27FC236}">
                <a16:creationId xmlns:a16="http://schemas.microsoft.com/office/drawing/2014/main" id="{4757B9A8-1170-0D44-480B-2C3F5C9E4C7D}"/>
              </a:ext>
            </a:extLst>
          </p:cNvPr>
          <p:cNvSpPr txBox="1"/>
          <p:nvPr/>
        </p:nvSpPr>
        <p:spPr>
          <a:xfrm>
            <a:off x="8703093" y="293552"/>
            <a:ext cx="2755830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2400" b="1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knn</a:t>
            </a:r>
            <a:endParaRPr lang="en-US" sz="24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136596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8">
          <a:extLst>
            <a:ext uri="{FF2B5EF4-FFF2-40B4-BE49-F238E27FC236}">
              <a16:creationId xmlns:a16="http://schemas.microsoft.com/office/drawing/2014/main" id="{A3369624-975D-8C39-5F45-22E6AEEE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8">
            <a:extLst>
              <a:ext uri="{FF2B5EF4-FFF2-40B4-BE49-F238E27FC236}">
                <a16:creationId xmlns:a16="http://schemas.microsoft.com/office/drawing/2014/main" id="{D1622DAA-84D1-E24A-161F-BDBA14DE2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/>
              <a:t>Evaluation Metrics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F9CA0-C495-E614-7F46-0AFC4866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22" y="1725352"/>
            <a:ext cx="6393324" cy="781628"/>
          </a:xfrm>
          <a:prstGeom prst="rect">
            <a:avLst/>
          </a:prstGeom>
        </p:spPr>
      </p:pic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62259CE0-81F2-8D6D-472B-60D39C50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23" y="2506980"/>
            <a:ext cx="3048240" cy="614420"/>
          </a:xfrm>
          <a:prstGeom prst="rect">
            <a:avLst/>
          </a:prstGeom>
        </p:spPr>
      </p:pic>
      <p:pic>
        <p:nvPicPr>
          <p:cNvPr id="8" name="Picture 7" descr="A computer screen shot of a tree&#10;&#10;Description automatically generated">
            <a:extLst>
              <a:ext uri="{FF2B5EF4-FFF2-40B4-BE49-F238E27FC236}">
                <a16:creationId xmlns:a16="http://schemas.microsoft.com/office/drawing/2014/main" id="{10F3A2CB-6042-14DE-6C93-9FF1F7C13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22" y="3121400"/>
            <a:ext cx="5263587" cy="1710829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15F449E-9CE7-7252-68C6-8C2D74E07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21" y="4832229"/>
            <a:ext cx="5197294" cy="1710829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EDC7EF5-BF62-E24D-54F4-DF3B5311F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868" y="1592748"/>
            <a:ext cx="5448057" cy="3366703"/>
          </a:xfrm>
          <a:prstGeom prst="rect">
            <a:avLst/>
          </a:prstGeom>
        </p:spPr>
      </p:pic>
      <p:pic>
        <p:nvPicPr>
          <p:cNvPr id="15" name="Picture 14" descr="A computer cod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E37DE556-6013-1A8C-1402-44C868F92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3867" y="4959451"/>
            <a:ext cx="5448058" cy="171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18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>
          <a:extLst>
            <a:ext uri="{FF2B5EF4-FFF2-40B4-BE49-F238E27FC236}">
              <a16:creationId xmlns:a16="http://schemas.microsoft.com/office/drawing/2014/main" id="{2004F5A2-2F7E-D784-4DA3-52CDEA16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8">
            <a:extLst>
              <a:ext uri="{FF2B5EF4-FFF2-40B4-BE49-F238E27FC236}">
                <a16:creationId xmlns:a16="http://schemas.microsoft.com/office/drawing/2014/main" id="{C37D0DE9-25CC-EEFF-50E3-59DBD41EA9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/>
              <a:t>Evaluation Metrics</a:t>
            </a:r>
            <a:endParaRPr/>
          </a:p>
        </p:txBody>
      </p:sp>
      <p:sp>
        <p:nvSpPr>
          <p:cNvPr id="1022" name="Google Shape;1022;p68">
            <a:extLst>
              <a:ext uri="{FF2B5EF4-FFF2-40B4-BE49-F238E27FC236}">
                <a16:creationId xmlns:a16="http://schemas.microsoft.com/office/drawing/2014/main" id="{8599993C-F313-C034-610C-1F9E24F12AA4}"/>
              </a:ext>
            </a:extLst>
          </p:cNvPr>
          <p:cNvSpPr txBox="1"/>
          <p:nvPr/>
        </p:nvSpPr>
        <p:spPr>
          <a:xfrm>
            <a:off x="587819" y="1895711"/>
            <a:ext cx="4705600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Linear Regression</a:t>
            </a:r>
            <a:endParaRPr sz="32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27" name="Google Shape;1027;p68">
            <a:extLst>
              <a:ext uri="{FF2B5EF4-FFF2-40B4-BE49-F238E27FC236}">
                <a16:creationId xmlns:a16="http://schemas.microsoft.com/office/drawing/2014/main" id="{E86FF357-6871-ED5B-DAD5-72428156DDF5}"/>
              </a:ext>
            </a:extLst>
          </p:cNvPr>
          <p:cNvSpPr/>
          <p:nvPr/>
        </p:nvSpPr>
        <p:spPr>
          <a:xfrm>
            <a:off x="777197" y="2765367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8" name="Google Shape;1028;p68">
            <a:extLst>
              <a:ext uri="{FF2B5EF4-FFF2-40B4-BE49-F238E27FC236}">
                <a16:creationId xmlns:a16="http://schemas.microsoft.com/office/drawing/2014/main" id="{CDD82062-1912-B922-87F7-CD04FA759FA0}"/>
              </a:ext>
            </a:extLst>
          </p:cNvPr>
          <p:cNvSpPr/>
          <p:nvPr/>
        </p:nvSpPr>
        <p:spPr>
          <a:xfrm>
            <a:off x="777197" y="3444867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9" name="Google Shape;1029;p68">
            <a:extLst>
              <a:ext uri="{FF2B5EF4-FFF2-40B4-BE49-F238E27FC236}">
                <a16:creationId xmlns:a16="http://schemas.microsoft.com/office/drawing/2014/main" id="{D362508F-3773-7182-2038-93B6C82569CF}"/>
              </a:ext>
            </a:extLst>
          </p:cNvPr>
          <p:cNvSpPr/>
          <p:nvPr/>
        </p:nvSpPr>
        <p:spPr>
          <a:xfrm>
            <a:off x="774016" y="4143523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030" name="Google Shape;1030;p68">
            <a:extLst>
              <a:ext uri="{FF2B5EF4-FFF2-40B4-BE49-F238E27FC236}">
                <a16:creationId xmlns:a16="http://schemas.microsoft.com/office/drawing/2014/main" id="{CD85F5AA-DFF0-D033-0200-814665EF2963}"/>
              </a:ext>
            </a:extLst>
          </p:cNvPr>
          <p:cNvCxnSpPr>
            <a:cxnSpLocks/>
            <a:stCxn id="1027" idx="4"/>
            <a:endCxn id="1028" idx="0"/>
          </p:cNvCxnSpPr>
          <p:nvPr/>
        </p:nvCxnSpPr>
        <p:spPr>
          <a:xfrm>
            <a:off x="875997" y="2962967"/>
            <a:ext cx="0" cy="48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68">
            <a:extLst>
              <a:ext uri="{FF2B5EF4-FFF2-40B4-BE49-F238E27FC236}">
                <a16:creationId xmlns:a16="http://schemas.microsoft.com/office/drawing/2014/main" id="{ACE2C7A2-D4CC-95A4-5D87-6417BE8CA97F}"/>
              </a:ext>
            </a:extLst>
          </p:cNvPr>
          <p:cNvCxnSpPr>
            <a:stCxn id="1028" idx="4"/>
            <a:endCxn id="1029" idx="0"/>
          </p:cNvCxnSpPr>
          <p:nvPr/>
        </p:nvCxnSpPr>
        <p:spPr>
          <a:xfrm flipH="1">
            <a:off x="872816" y="3642467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048B0E-6415-B0A5-D4ED-46B24A7FE786}"/>
              </a:ext>
            </a:extLst>
          </p:cNvPr>
          <p:cNvSpPr txBox="1"/>
          <p:nvPr/>
        </p:nvSpPr>
        <p:spPr>
          <a:xfrm>
            <a:off x="1057124" y="2383804"/>
            <a:ext cx="2139753" cy="2753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HK"/>
              <a:t>Accuracy: 98.98% </a:t>
            </a:r>
          </a:p>
          <a:p>
            <a:pPr>
              <a:lnSpc>
                <a:spcPct val="250000"/>
              </a:lnSpc>
            </a:pPr>
            <a:r>
              <a:rPr lang="en-HK"/>
              <a:t>Recall: 98.98% </a:t>
            </a:r>
          </a:p>
          <a:p>
            <a:pPr>
              <a:lnSpc>
                <a:spcPct val="250000"/>
              </a:lnSpc>
            </a:pPr>
            <a:r>
              <a:rPr lang="en-HK"/>
              <a:t>Precision: 100.00% </a:t>
            </a:r>
          </a:p>
          <a:p>
            <a:pPr>
              <a:lnSpc>
                <a:spcPct val="250000"/>
              </a:lnSpc>
            </a:pPr>
            <a:r>
              <a:rPr lang="en-HK"/>
              <a:t>F1: 99.48%</a:t>
            </a:r>
            <a:endParaRPr lang="en-US"/>
          </a:p>
        </p:txBody>
      </p:sp>
      <p:sp>
        <p:nvSpPr>
          <p:cNvPr id="12" name="Google Shape;1029;p68">
            <a:extLst>
              <a:ext uri="{FF2B5EF4-FFF2-40B4-BE49-F238E27FC236}">
                <a16:creationId xmlns:a16="http://schemas.microsoft.com/office/drawing/2014/main" id="{102DB3BF-C2FE-5DE2-7F7C-71432669AA2F}"/>
              </a:ext>
            </a:extLst>
          </p:cNvPr>
          <p:cNvSpPr/>
          <p:nvPr/>
        </p:nvSpPr>
        <p:spPr>
          <a:xfrm>
            <a:off x="774016" y="4842179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" name="Google Shape;1031;p68">
            <a:extLst>
              <a:ext uri="{FF2B5EF4-FFF2-40B4-BE49-F238E27FC236}">
                <a16:creationId xmlns:a16="http://schemas.microsoft.com/office/drawing/2014/main" id="{A9FFEDA5-BA05-A0D4-6913-0E5B521A21E5}"/>
              </a:ext>
            </a:extLst>
          </p:cNvPr>
          <p:cNvCxnSpPr/>
          <p:nvPr/>
        </p:nvCxnSpPr>
        <p:spPr>
          <a:xfrm flipH="1">
            <a:off x="869635" y="4341123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022;p68">
            <a:extLst>
              <a:ext uri="{FF2B5EF4-FFF2-40B4-BE49-F238E27FC236}">
                <a16:creationId xmlns:a16="http://schemas.microsoft.com/office/drawing/2014/main" id="{566214CA-6011-A8CF-3110-50E78F49DAE0}"/>
              </a:ext>
            </a:extLst>
          </p:cNvPr>
          <p:cNvSpPr txBox="1"/>
          <p:nvPr/>
        </p:nvSpPr>
        <p:spPr>
          <a:xfrm>
            <a:off x="4710517" y="1895711"/>
            <a:ext cx="4705600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Decision Tree</a:t>
            </a:r>
            <a:endParaRPr sz="32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" name="Google Shape;1027;p68">
            <a:extLst>
              <a:ext uri="{FF2B5EF4-FFF2-40B4-BE49-F238E27FC236}">
                <a16:creationId xmlns:a16="http://schemas.microsoft.com/office/drawing/2014/main" id="{EE498246-4785-D9C5-6823-A7A4A986D5AC}"/>
              </a:ext>
            </a:extLst>
          </p:cNvPr>
          <p:cNvSpPr/>
          <p:nvPr/>
        </p:nvSpPr>
        <p:spPr>
          <a:xfrm>
            <a:off x="4889524" y="2765367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Google Shape;1028;p68">
            <a:extLst>
              <a:ext uri="{FF2B5EF4-FFF2-40B4-BE49-F238E27FC236}">
                <a16:creationId xmlns:a16="http://schemas.microsoft.com/office/drawing/2014/main" id="{CD607A34-15A3-977B-D944-B2EA489302C3}"/>
              </a:ext>
            </a:extLst>
          </p:cNvPr>
          <p:cNvSpPr/>
          <p:nvPr/>
        </p:nvSpPr>
        <p:spPr>
          <a:xfrm>
            <a:off x="4889524" y="3444867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" name="Google Shape;1029;p68">
            <a:extLst>
              <a:ext uri="{FF2B5EF4-FFF2-40B4-BE49-F238E27FC236}">
                <a16:creationId xmlns:a16="http://schemas.microsoft.com/office/drawing/2014/main" id="{B1BA7691-32F6-4F5F-895E-E79B4C92D970}"/>
              </a:ext>
            </a:extLst>
          </p:cNvPr>
          <p:cNvSpPr/>
          <p:nvPr/>
        </p:nvSpPr>
        <p:spPr>
          <a:xfrm>
            <a:off x="4886343" y="4143523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1" name="Google Shape;1030;p68">
            <a:extLst>
              <a:ext uri="{FF2B5EF4-FFF2-40B4-BE49-F238E27FC236}">
                <a16:creationId xmlns:a16="http://schemas.microsoft.com/office/drawing/2014/main" id="{4D0C9281-3C00-8372-680E-512E075D5D02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4988324" y="2962967"/>
            <a:ext cx="0" cy="48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031;p68">
            <a:extLst>
              <a:ext uri="{FF2B5EF4-FFF2-40B4-BE49-F238E27FC236}">
                <a16:creationId xmlns:a16="http://schemas.microsoft.com/office/drawing/2014/main" id="{DF907439-E849-E3B9-E6CD-B5AD6A585F2D}"/>
              </a:ext>
            </a:extLst>
          </p:cNvPr>
          <p:cNvCxnSpPr>
            <a:stCxn id="19" idx="4"/>
            <a:endCxn id="20" idx="0"/>
          </p:cNvCxnSpPr>
          <p:nvPr/>
        </p:nvCxnSpPr>
        <p:spPr>
          <a:xfrm flipH="1">
            <a:off x="4985143" y="3642467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1029;p68">
            <a:extLst>
              <a:ext uri="{FF2B5EF4-FFF2-40B4-BE49-F238E27FC236}">
                <a16:creationId xmlns:a16="http://schemas.microsoft.com/office/drawing/2014/main" id="{3E91F8E8-DE0B-F1F2-DF0E-0B3F5B34995F}"/>
              </a:ext>
            </a:extLst>
          </p:cNvPr>
          <p:cNvSpPr/>
          <p:nvPr/>
        </p:nvSpPr>
        <p:spPr>
          <a:xfrm>
            <a:off x="4886343" y="4842179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" name="Google Shape;1031;p68">
            <a:extLst>
              <a:ext uri="{FF2B5EF4-FFF2-40B4-BE49-F238E27FC236}">
                <a16:creationId xmlns:a16="http://schemas.microsoft.com/office/drawing/2014/main" id="{8CDD2030-4C1E-3294-E931-65B537A21723}"/>
              </a:ext>
            </a:extLst>
          </p:cNvPr>
          <p:cNvCxnSpPr/>
          <p:nvPr/>
        </p:nvCxnSpPr>
        <p:spPr>
          <a:xfrm flipH="1">
            <a:off x="4981962" y="4341123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5D80A7-F8ED-5006-7F80-750C733C76DF}"/>
              </a:ext>
            </a:extLst>
          </p:cNvPr>
          <p:cNvSpPr txBox="1"/>
          <p:nvPr/>
        </p:nvSpPr>
        <p:spPr>
          <a:xfrm>
            <a:off x="5185924" y="2383804"/>
            <a:ext cx="2020681" cy="2753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HK"/>
              <a:t>Accuracy: 80.08% </a:t>
            </a:r>
          </a:p>
          <a:p>
            <a:pPr>
              <a:lnSpc>
                <a:spcPct val="250000"/>
              </a:lnSpc>
            </a:pPr>
            <a:r>
              <a:rPr lang="en-HK"/>
              <a:t>Recall: 80.71% </a:t>
            </a:r>
          </a:p>
          <a:p>
            <a:pPr>
              <a:lnSpc>
                <a:spcPct val="250000"/>
              </a:lnSpc>
            </a:pPr>
            <a:r>
              <a:rPr lang="en-HK"/>
              <a:t>Precision: 86.48% </a:t>
            </a:r>
          </a:p>
          <a:p>
            <a:pPr>
              <a:lnSpc>
                <a:spcPct val="250000"/>
              </a:lnSpc>
            </a:pPr>
            <a:r>
              <a:rPr lang="en-HK"/>
              <a:t>F1: 83.50%</a:t>
            </a:r>
            <a:endParaRPr lang="en-US"/>
          </a:p>
        </p:txBody>
      </p:sp>
      <p:sp>
        <p:nvSpPr>
          <p:cNvPr id="34" name="Google Shape;1027;p68">
            <a:extLst>
              <a:ext uri="{FF2B5EF4-FFF2-40B4-BE49-F238E27FC236}">
                <a16:creationId xmlns:a16="http://schemas.microsoft.com/office/drawing/2014/main" id="{CDD0012B-2E51-99A7-86BB-806165C05799}"/>
              </a:ext>
            </a:extLst>
          </p:cNvPr>
          <p:cNvSpPr/>
          <p:nvPr/>
        </p:nvSpPr>
        <p:spPr>
          <a:xfrm>
            <a:off x="9013957" y="2765367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" name="Google Shape;1028;p68">
            <a:extLst>
              <a:ext uri="{FF2B5EF4-FFF2-40B4-BE49-F238E27FC236}">
                <a16:creationId xmlns:a16="http://schemas.microsoft.com/office/drawing/2014/main" id="{4A59B5F8-0627-C864-8935-0056BF07E753}"/>
              </a:ext>
            </a:extLst>
          </p:cNvPr>
          <p:cNvSpPr/>
          <p:nvPr/>
        </p:nvSpPr>
        <p:spPr>
          <a:xfrm>
            <a:off x="9013957" y="3444867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1029;p68">
            <a:extLst>
              <a:ext uri="{FF2B5EF4-FFF2-40B4-BE49-F238E27FC236}">
                <a16:creationId xmlns:a16="http://schemas.microsoft.com/office/drawing/2014/main" id="{53C25821-F8DF-85E8-3FCF-47FD2D24A527}"/>
              </a:ext>
            </a:extLst>
          </p:cNvPr>
          <p:cNvSpPr/>
          <p:nvPr/>
        </p:nvSpPr>
        <p:spPr>
          <a:xfrm>
            <a:off x="9010776" y="4143523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7" name="Google Shape;1030;p68">
            <a:extLst>
              <a:ext uri="{FF2B5EF4-FFF2-40B4-BE49-F238E27FC236}">
                <a16:creationId xmlns:a16="http://schemas.microsoft.com/office/drawing/2014/main" id="{7A41653E-8C8B-5EBF-1C6C-956DD1D46F46}"/>
              </a:ext>
            </a:extLst>
          </p:cNvPr>
          <p:cNvCxnSpPr>
            <a:cxnSpLocks/>
            <a:stCxn id="34" idx="4"/>
            <a:endCxn id="35" idx="0"/>
          </p:cNvCxnSpPr>
          <p:nvPr/>
        </p:nvCxnSpPr>
        <p:spPr>
          <a:xfrm>
            <a:off x="9112757" y="2962967"/>
            <a:ext cx="0" cy="48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031;p68">
            <a:extLst>
              <a:ext uri="{FF2B5EF4-FFF2-40B4-BE49-F238E27FC236}">
                <a16:creationId xmlns:a16="http://schemas.microsoft.com/office/drawing/2014/main" id="{01DAF5A0-D350-E37C-D67D-7B6B7602AB45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 flipH="1">
            <a:off x="9109576" y="3642467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029;p68">
            <a:extLst>
              <a:ext uri="{FF2B5EF4-FFF2-40B4-BE49-F238E27FC236}">
                <a16:creationId xmlns:a16="http://schemas.microsoft.com/office/drawing/2014/main" id="{44CB295E-99EB-4FA2-8B2B-8FB95256BEAE}"/>
              </a:ext>
            </a:extLst>
          </p:cNvPr>
          <p:cNvSpPr/>
          <p:nvPr/>
        </p:nvSpPr>
        <p:spPr>
          <a:xfrm>
            <a:off x="9010776" y="4842179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" name="Google Shape;1031;p68">
            <a:extLst>
              <a:ext uri="{FF2B5EF4-FFF2-40B4-BE49-F238E27FC236}">
                <a16:creationId xmlns:a16="http://schemas.microsoft.com/office/drawing/2014/main" id="{C0B9927A-0FC2-3A76-3392-08E294DC20F1}"/>
              </a:ext>
            </a:extLst>
          </p:cNvPr>
          <p:cNvCxnSpPr/>
          <p:nvPr/>
        </p:nvCxnSpPr>
        <p:spPr>
          <a:xfrm flipH="1">
            <a:off x="9106395" y="4341123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97CAD3-A1FA-81F7-CC6F-509323297112}"/>
              </a:ext>
            </a:extLst>
          </p:cNvPr>
          <p:cNvSpPr txBox="1"/>
          <p:nvPr/>
        </p:nvSpPr>
        <p:spPr>
          <a:xfrm>
            <a:off x="9310357" y="2383804"/>
            <a:ext cx="2020681" cy="2753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HK"/>
              <a:t>Accuracy: 66.99% </a:t>
            </a:r>
          </a:p>
          <a:p>
            <a:pPr>
              <a:lnSpc>
                <a:spcPct val="250000"/>
              </a:lnSpc>
            </a:pPr>
            <a:r>
              <a:rPr lang="en-HK"/>
              <a:t>Recall: 99.82% </a:t>
            </a:r>
          </a:p>
          <a:p>
            <a:pPr>
              <a:lnSpc>
                <a:spcPct val="250000"/>
              </a:lnSpc>
            </a:pPr>
            <a:r>
              <a:rPr lang="en-HK"/>
              <a:t>Precision: 65.45% </a:t>
            </a:r>
          </a:p>
          <a:p>
            <a:pPr>
              <a:lnSpc>
                <a:spcPct val="250000"/>
              </a:lnSpc>
            </a:pPr>
            <a:r>
              <a:rPr lang="en-HK"/>
              <a:t>F1: 79.06%</a:t>
            </a:r>
            <a:endParaRPr lang="en-US"/>
          </a:p>
        </p:txBody>
      </p:sp>
      <p:sp>
        <p:nvSpPr>
          <p:cNvPr id="42" name="Google Shape;1022;p68">
            <a:extLst>
              <a:ext uri="{FF2B5EF4-FFF2-40B4-BE49-F238E27FC236}">
                <a16:creationId xmlns:a16="http://schemas.microsoft.com/office/drawing/2014/main" id="{440D5717-56A2-ABE9-2FDC-8AA3D5A8B7E9}"/>
              </a:ext>
            </a:extLst>
          </p:cNvPr>
          <p:cNvSpPr txBox="1"/>
          <p:nvPr/>
        </p:nvSpPr>
        <p:spPr>
          <a:xfrm>
            <a:off x="8879200" y="1895711"/>
            <a:ext cx="4705600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SVM</a:t>
            </a:r>
            <a:endParaRPr sz="32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3110597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>
          <a:extLst>
            <a:ext uri="{FF2B5EF4-FFF2-40B4-BE49-F238E27FC236}">
              <a16:creationId xmlns:a16="http://schemas.microsoft.com/office/drawing/2014/main" id="{1A23FFB5-5ABD-C696-AFBD-4EFFB53B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8">
            <a:extLst>
              <a:ext uri="{FF2B5EF4-FFF2-40B4-BE49-F238E27FC236}">
                <a16:creationId xmlns:a16="http://schemas.microsoft.com/office/drawing/2014/main" id="{F3870C56-8CE8-1CB1-C51C-46582AC9A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/>
              <a:t>Evaluation Metrics</a:t>
            </a:r>
            <a:endParaRPr/>
          </a:p>
        </p:txBody>
      </p:sp>
      <p:sp>
        <p:nvSpPr>
          <p:cNvPr id="1022" name="Google Shape;1022;p68">
            <a:extLst>
              <a:ext uri="{FF2B5EF4-FFF2-40B4-BE49-F238E27FC236}">
                <a16:creationId xmlns:a16="http://schemas.microsoft.com/office/drawing/2014/main" id="{D9F1E696-96F0-80D2-F8A2-9BEAD20193B6}"/>
              </a:ext>
            </a:extLst>
          </p:cNvPr>
          <p:cNvSpPr txBox="1"/>
          <p:nvPr/>
        </p:nvSpPr>
        <p:spPr>
          <a:xfrm>
            <a:off x="180743" y="1895711"/>
            <a:ext cx="4705600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Logistic Regression (M1)</a:t>
            </a:r>
            <a:endParaRPr sz="32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27" name="Google Shape;1027;p68">
            <a:extLst>
              <a:ext uri="{FF2B5EF4-FFF2-40B4-BE49-F238E27FC236}">
                <a16:creationId xmlns:a16="http://schemas.microsoft.com/office/drawing/2014/main" id="{CDA29B6F-48F9-C3C4-ACBA-F1880B84F35D}"/>
              </a:ext>
            </a:extLst>
          </p:cNvPr>
          <p:cNvSpPr/>
          <p:nvPr/>
        </p:nvSpPr>
        <p:spPr>
          <a:xfrm>
            <a:off x="454572" y="2765367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8" name="Google Shape;1028;p68">
            <a:extLst>
              <a:ext uri="{FF2B5EF4-FFF2-40B4-BE49-F238E27FC236}">
                <a16:creationId xmlns:a16="http://schemas.microsoft.com/office/drawing/2014/main" id="{76880AAB-DD7E-2D55-1446-C84CE0241589}"/>
              </a:ext>
            </a:extLst>
          </p:cNvPr>
          <p:cNvSpPr/>
          <p:nvPr/>
        </p:nvSpPr>
        <p:spPr>
          <a:xfrm>
            <a:off x="454572" y="3444867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9" name="Google Shape;1029;p68">
            <a:extLst>
              <a:ext uri="{FF2B5EF4-FFF2-40B4-BE49-F238E27FC236}">
                <a16:creationId xmlns:a16="http://schemas.microsoft.com/office/drawing/2014/main" id="{E749CE4D-87D3-5175-8423-5AF3423E15A5}"/>
              </a:ext>
            </a:extLst>
          </p:cNvPr>
          <p:cNvSpPr/>
          <p:nvPr/>
        </p:nvSpPr>
        <p:spPr>
          <a:xfrm>
            <a:off x="451391" y="4143523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030" name="Google Shape;1030;p68">
            <a:extLst>
              <a:ext uri="{FF2B5EF4-FFF2-40B4-BE49-F238E27FC236}">
                <a16:creationId xmlns:a16="http://schemas.microsoft.com/office/drawing/2014/main" id="{81791076-7A83-1C1C-758F-D285B86D4FBD}"/>
              </a:ext>
            </a:extLst>
          </p:cNvPr>
          <p:cNvCxnSpPr>
            <a:cxnSpLocks/>
            <a:stCxn id="1027" idx="4"/>
            <a:endCxn id="1028" idx="0"/>
          </p:cNvCxnSpPr>
          <p:nvPr/>
        </p:nvCxnSpPr>
        <p:spPr>
          <a:xfrm>
            <a:off x="553372" y="2962967"/>
            <a:ext cx="0" cy="48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68">
            <a:extLst>
              <a:ext uri="{FF2B5EF4-FFF2-40B4-BE49-F238E27FC236}">
                <a16:creationId xmlns:a16="http://schemas.microsoft.com/office/drawing/2014/main" id="{59A52B47-1B36-720B-DF53-42E2F1F53A24}"/>
              </a:ext>
            </a:extLst>
          </p:cNvPr>
          <p:cNvCxnSpPr>
            <a:stCxn id="1028" idx="4"/>
            <a:endCxn id="1029" idx="0"/>
          </p:cNvCxnSpPr>
          <p:nvPr/>
        </p:nvCxnSpPr>
        <p:spPr>
          <a:xfrm flipH="1">
            <a:off x="550191" y="3642467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395C72-7A35-85EC-FE94-9D4252451502}"/>
              </a:ext>
            </a:extLst>
          </p:cNvPr>
          <p:cNvSpPr txBox="1"/>
          <p:nvPr/>
        </p:nvSpPr>
        <p:spPr>
          <a:xfrm>
            <a:off x="734499" y="2383804"/>
            <a:ext cx="2020681" cy="2753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HK"/>
              <a:t>Accuracy: 65.94% </a:t>
            </a:r>
          </a:p>
          <a:p>
            <a:pPr>
              <a:lnSpc>
                <a:spcPct val="250000"/>
              </a:lnSpc>
            </a:pPr>
            <a:r>
              <a:rPr lang="en-HK"/>
              <a:t>Recall: 88.37% </a:t>
            </a:r>
          </a:p>
          <a:p>
            <a:pPr>
              <a:lnSpc>
                <a:spcPct val="250000"/>
              </a:lnSpc>
            </a:pPr>
            <a:r>
              <a:rPr lang="en-HK"/>
              <a:t>Precision: 67.43% </a:t>
            </a:r>
          </a:p>
          <a:p>
            <a:pPr>
              <a:lnSpc>
                <a:spcPct val="250000"/>
              </a:lnSpc>
            </a:pPr>
            <a:r>
              <a:rPr lang="en-HK"/>
              <a:t>F1: 76.49%</a:t>
            </a:r>
            <a:endParaRPr lang="en-US"/>
          </a:p>
        </p:txBody>
      </p:sp>
      <p:sp>
        <p:nvSpPr>
          <p:cNvPr id="12" name="Google Shape;1029;p68">
            <a:extLst>
              <a:ext uri="{FF2B5EF4-FFF2-40B4-BE49-F238E27FC236}">
                <a16:creationId xmlns:a16="http://schemas.microsoft.com/office/drawing/2014/main" id="{FEA344FE-B347-8CE3-2D78-001BB3C4212A}"/>
              </a:ext>
            </a:extLst>
          </p:cNvPr>
          <p:cNvSpPr/>
          <p:nvPr/>
        </p:nvSpPr>
        <p:spPr>
          <a:xfrm>
            <a:off x="451391" y="4842179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" name="Google Shape;1031;p68">
            <a:extLst>
              <a:ext uri="{FF2B5EF4-FFF2-40B4-BE49-F238E27FC236}">
                <a16:creationId xmlns:a16="http://schemas.microsoft.com/office/drawing/2014/main" id="{A6853FD3-8FD9-5AC0-8280-F28B25B66C7B}"/>
              </a:ext>
            </a:extLst>
          </p:cNvPr>
          <p:cNvCxnSpPr/>
          <p:nvPr/>
        </p:nvCxnSpPr>
        <p:spPr>
          <a:xfrm flipH="1">
            <a:off x="547010" y="4341123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022;p68">
            <a:extLst>
              <a:ext uri="{FF2B5EF4-FFF2-40B4-BE49-F238E27FC236}">
                <a16:creationId xmlns:a16="http://schemas.microsoft.com/office/drawing/2014/main" id="{22B67492-6FF3-7052-BCF8-0B7A2B1F4F8C}"/>
              </a:ext>
            </a:extLst>
          </p:cNvPr>
          <p:cNvSpPr txBox="1"/>
          <p:nvPr/>
        </p:nvSpPr>
        <p:spPr>
          <a:xfrm>
            <a:off x="4840042" y="1895711"/>
            <a:ext cx="4705600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Logistic Regression (M2)</a:t>
            </a:r>
            <a:endParaRPr sz="32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" name="Google Shape;1027;p68">
            <a:extLst>
              <a:ext uri="{FF2B5EF4-FFF2-40B4-BE49-F238E27FC236}">
                <a16:creationId xmlns:a16="http://schemas.microsoft.com/office/drawing/2014/main" id="{AA401D69-9A1A-167C-FF93-A728C1EA1A73}"/>
              </a:ext>
            </a:extLst>
          </p:cNvPr>
          <p:cNvSpPr/>
          <p:nvPr/>
        </p:nvSpPr>
        <p:spPr>
          <a:xfrm>
            <a:off x="5052382" y="2762019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Google Shape;1028;p68">
            <a:extLst>
              <a:ext uri="{FF2B5EF4-FFF2-40B4-BE49-F238E27FC236}">
                <a16:creationId xmlns:a16="http://schemas.microsoft.com/office/drawing/2014/main" id="{2C3D3C64-6BA3-2704-14F7-89F3EC6A23FD}"/>
              </a:ext>
            </a:extLst>
          </p:cNvPr>
          <p:cNvSpPr/>
          <p:nvPr/>
        </p:nvSpPr>
        <p:spPr>
          <a:xfrm>
            <a:off x="5052382" y="3441519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" name="Google Shape;1029;p68">
            <a:extLst>
              <a:ext uri="{FF2B5EF4-FFF2-40B4-BE49-F238E27FC236}">
                <a16:creationId xmlns:a16="http://schemas.microsoft.com/office/drawing/2014/main" id="{5E457EE9-4635-1405-670F-B2412F2B0D92}"/>
              </a:ext>
            </a:extLst>
          </p:cNvPr>
          <p:cNvSpPr/>
          <p:nvPr/>
        </p:nvSpPr>
        <p:spPr>
          <a:xfrm>
            <a:off x="5049201" y="4140175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1" name="Google Shape;1030;p68">
            <a:extLst>
              <a:ext uri="{FF2B5EF4-FFF2-40B4-BE49-F238E27FC236}">
                <a16:creationId xmlns:a16="http://schemas.microsoft.com/office/drawing/2014/main" id="{93662852-751A-F366-FA17-871A80A161C1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5151182" y="2959619"/>
            <a:ext cx="0" cy="48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031;p68">
            <a:extLst>
              <a:ext uri="{FF2B5EF4-FFF2-40B4-BE49-F238E27FC236}">
                <a16:creationId xmlns:a16="http://schemas.microsoft.com/office/drawing/2014/main" id="{F4464F6F-4361-41A9-273E-1F060CE96B9C}"/>
              </a:ext>
            </a:extLst>
          </p:cNvPr>
          <p:cNvCxnSpPr>
            <a:stCxn id="19" idx="4"/>
            <a:endCxn id="20" idx="0"/>
          </p:cNvCxnSpPr>
          <p:nvPr/>
        </p:nvCxnSpPr>
        <p:spPr>
          <a:xfrm flipH="1">
            <a:off x="5148001" y="3639119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1029;p68">
            <a:extLst>
              <a:ext uri="{FF2B5EF4-FFF2-40B4-BE49-F238E27FC236}">
                <a16:creationId xmlns:a16="http://schemas.microsoft.com/office/drawing/2014/main" id="{C27EEBFA-CA75-1048-253F-1438DB1D1A64}"/>
              </a:ext>
            </a:extLst>
          </p:cNvPr>
          <p:cNvSpPr/>
          <p:nvPr/>
        </p:nvSpPr>
        <p:spPr>
          <a:xfrm>
            <a:off x="5049201" y="4838831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" name="Google Shape;1031;p68">
            <a:extLst>
              <a:ext uri="{FF2B5EF4-FFF2-40B4-BE49-F238E27FC236}">
                <a16:creationId xmlns:a16="http://schemas.microsoft.com/office/drawing/2014/main" id="{5ADD251F-DD82-6DE6-1735-9716CA9E27B8}"/>
              </a:ext>
            </a:extLst>
          </p:cNvPr>
          <p:cNvCxnSpPr/>
          <p:nvPr/>
        </p:nvCxnSpPr>
        <p:spPr>
          <a:xfrm flipH="1">
            <a:off x="5144820" y="4337775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D84DBC-F3A7-5398-6027-17DE47634AF8}"/>
              </a:ext>
            </a:extLst>
          </p:cNvPr>
          <p:cNvSpPr txBox="1"/>
          <p:nvPr/>
        </p:nvSpPr>
        <p:spPr>
          <a:xfrm>
            <a:off x="5348782" y="2380456"/>
            <a:ext cx="2020681" cy="2753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HK"/>
              <a:t>Accuracy: 99.03% </a:t>
            </a:r>
          </a:p>
          <a:p>
            <a:pPr>
              <a:lnSpc>
                <a:spcPct val="250000"/>
              </a:lnSpc>
            </a:pPr>
            <a:r>
              <a:rPr lang="en-HK"/>
              <a:t>Recall: 100.00% </a:t>
            </a:r>
          </a:p>
          <a:p>
            <a:pPr>
              <a:lnSpc>
                <a:spcPct val="250000"/>
              </a:lnSpc>
            </a:pPr>
            <a:r>
              <a:rPr lang="en-HK"/>
              <a:t>Precision: 98.47% </a:t>
            </a:r>
          </a:p>
          <a:p>
            <a:pPr>
              <a:lnSpc>
                <a:spcPct val="250000"/>
              </a:lnSpc>
            </a:pPr>
            <a:r>
              <a:rPr lang="en-HK"/>
              <a:t>F1: 99.23%</a:t>
            </a:r>
            <a:endParaRPr lang="en-US"/>
          </a:p>
        </p:txBody>
      </p:sp>
      <p:sp>
        <p:nvSpPr>
          <p:cNvPr id="34" name="Google Shape;1027;p68">
            <a:extLst>
              <a:ext uri="{FF2B5EF4-FFF2-40B4-BE49-F238E27FC236}">
                <a16:creationId xmlns:a16="http://schemas.microsoft.com/office/drawing/2014/main" id="{23E1B9FD-AA23-B761-2600-29850A8881DE}"/>
              </a:ext>
            </a:extLst>
          </p:cNvPr>
          <p:cNvSpPr/>
          <p:nvPr/>
        </p:nvSpPr>
        <p:spPr>
          <a:xfrm>
            <a:off x="9616898" y="2765367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" name="Google Shape;1028;p68">
            <a:extLst>
              <a:ext uri="{FF2B5EF4-FFF2-40B4-BE49-F238E27FC236}">
                <a16:creationId xmlns:a16="http://schemas.microsoft.com/office/drawing/2014/main" id="{674D16E3-FBBF-5C11-2AFE-D134D75EC4C0}"/>
              </a:ext>
            </a:extLst>
          </p:cNvPr>
          <p:cNvSpPr/>
          <p:nvPr/>
        </p:nvSpPr>
        <p:spPr>
          <a:xfrm>
            <a:off x="9616898" y="3444867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1029;p68">
            <a:extLst>
              <a:ext uri="{FF2B5EF4-FFF2-40B4-BE49-F238E27FC236}">
                <a16:creationId xmlns:a16="http://schemas.microsoft.com/office/drawing/2014/main" id="{FA716D0B-4987-8319-2E91-A9514C229AD3}"/>
              </a:ext>
            </a:extLst>
          </p:cNvPr>
          <p:cNvSpPr/>
          <p:nvPr/>
        </p:nvSpPr>
        <p:spPr>
          <a:xfrm>
            <a:off x="9613717" y="4143523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7" name="Google Shape;1030;p68">
            <a:extLst>
              <a:ext uri="{FF2B5EF4-FFF2-40B4-BE49-F238E27FC236}">
                <a16:creationId xmlns:a16="http://schemas.microsoft.com/office/drawing/2014/main" id="{4C4437A3-FA19-BC7A-657F-FD1C1B322D12}"/>
              </a:ext>
            </a:extLst>
          </p:cNvPr>
          <p:cNvCxnSpPr>
            <a:cxnSpLocks/>
            <a:stCxn id="34" idx="4"/>
            <a:endCxn id="35" idx="0"/>
          </p:cNvCxnSpPr>
          <p:nvPr/>
        </p:nvCxnSpPr>
        <p:spPr>
          <a:xfrm>
            <a:off x="9715698" y="2962967"/>
            <a:ext cx="0" cy="48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031;p68">
            <a:extLst>
              <a:ext uri="{FF2B5EF4-FFF2-40B4-BE49-F238E27FC236}">
                <a16:creationId xmlns:a16="http://schemas.microsoft.com/office/drawing/2014/main" id="{F50925B2-5855-2B32-76F9-578EF3F6FE80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 flipH="1">
            <a:off x="9712517" y="3642467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029;p68">
            <a:extLst>
              <a:ext uri="{FF2B5EF4-FFF2-40B4-BE49-F238E27FC236}">
                <a16:creationId xmlns:a16="http://schemas.microsoft.com/office/drawing/2014/main" id="{8D302DF6-1FAF-C59D-97BA-C22FA315CAF0}"/>
              </a:ext>
            </a:extLst>
          </p:cNvPr>
          <p:cNvSpPr/>
          <p:nvPr/>
        </p:nvSpPr>
        <p:spPr>
          <a:xfrm>
            <a:off x="9613717" y="4842179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" name="Google Shape;1031;p68">
            <a:extLst>
              <a:ext uri="{FF2B5EF4-FFF2-40B4-BE49-F238E27FC236}">
                <a16:creationId xmlns:a16="http://schemas.microsoft.com/office/drawing/2014/main" id="{0781420F-E060-1B18-7271-B67363A48F00}"/>
              </a:ext>
            </a:extLst>
          </p:cNvPr>
          <p:cNvCxnSpPr/>
          <p:nvPr/>
        </p:nvCxnSpPr>
        <p:spPr>
          <a:xfrm flipH="1">
            <a:off x="9709336" y="4341123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358D45D-7B94-0A51-B1BE-A61C92A13A89}"/>
              </a:ext>
            </a:extLst>
          </p:cNvPr>
          <p:cNvSpPr txBox="1"/>
          <p:nvPr/>
        </p:nvSpPr>
        <p:spPr>
          <a:xfrm>
            <a:off x="9913298" y="2383804"/>
            <a:ext cx="2020681" cy="2753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HK"/>
              <a:t>Accuracy: 90.47% </a:t>
            </a:r>
          </a:p>
          <a:p>
            <a:pPr>
              <a:lnSpc>
                <a:spcPct val="250000"/>
              </a:lnSpc>
            </a:pPr>
            <a:r>
              <a:rPr lang="en-HK"/>
              <a:t>Recall: 94.38% </a:t>
            </a:r>
          </a:p>
          <a:p>
            <a:pPr>
              <a:lnSpc>
                <a:spcPct val="250000"/>
              </a:lnSpc>
            </a:pPr>
            <a:r>
              <a:rPr lang="en-HK"/>
              <a:t>Precision: 90.90% </a:t>
            </a:r>
          </a:p>
          <a:p>
            <a:pPr>
              <a:lnSpc>
                <a:spcPct val="250000"/>
              </a:lnSpc>
            </a:pPr>
            <a:r>
              <a:rPr lang="en-HK"/>
              <a:t>F1: 92.61%</a:t>
            </a:r>
            <a:endParaRPr lang="en-US"/>
          </a:p>
        </p:txBody>
      </p:sp>
      <p:sp>
        <p:nvSpPr>
          <p:cNvPr id="42" name="Google Shape;1022;p68">
            <a:extLst>
              <a:ext uri="{FF2B5EF4-FFF2-40B4-BE49-F238E27FC236}">
                <a16:creationId xmlns:a16="http://schemas.microsoft.com/office/drawing/2014/main" id="{18AB177B-B8F9-9774-B65D-A562A2053BE7}"/>
              </a:ext>
            </a:extLst>
          </p:cNvPr>
          <p:cNvSpPr txBox="1"/>
          <p:nvPr/>
        </p:nvSpPr>
        <p:spPr>
          <a:xfrm>
            <a:off x="9514917" y="1895711"/>
            <a:ext cx="4705600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knn</a:t>
            </a:r>
            <a:endParaRPr sz="32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2848090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>
          <a:extLst>
            <a:ext uri="{FF2B5EF4-FFF2-40B4-BE49-F238E27FC236}">
              <a16:creationId xmlns:a16="http://schemas.microsoft.com/office/drawing/2014/main" id="{20CF1B63-0AEB-60B7-BE0F-3CE64F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7">
            <a:extLst>
              <a:ext uri="{FF2B5EF4-FFF2-40B4-BE49-F238E27FC236}">
                <a16:creationId xmlns:a16="http://schemas.microsoft.com/office/drawing/2014/main" id="{6FBE305F-E86F-1866-F366-6B60EA5F0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731" y="485219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HK"/>
              <a:t>Precision-Recall Curve   &amp;   ROC Curve</a:t>
            </a:r>
            <a:br>
              <a:rPr lang="en-HK"/>
            </a:br>
            <a:endParaRPr lang="en-HK"/>
          </a:p>
        </p:txBody>
      </p:sp>
      <p:pic>
        <p:nvPicPr>
          <p:cNvPr id="3" name="Picture 2" descr="A graph of a logistic curve&#10;&#10;Description automatically generated">
            <a:extLst>
              <a:ext uri="{FF2B5EF4-FFF2-40B4-BE49-F238E27FC236}">
                <a16:creationId xmlns:a16="http://schemas.microsoft.com/office/drawing/2014/main" id="{05CEEAB8-73E4-2CB5-2E52-8BFBA574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550" y="1738444"/>
            <a:ext cx="6129450" cy="5043313"/>
          </a:xfrm>
          <a:prstGeom prst="rect">
            <a:avLst/>
          </a:prstGeom>
        </p:spPr>
      </p:pic>
      <p:sp>
        <p:nvSpPr>
          <p:cNvPr id="4" name="Google Shape;1022;p68">
            <a:extLst>
              <a:ext uri="{FF2B5EF4-FFF2-40B4-BE49-F238E27FC236}">
                <a16:creationId xmlns:a16="http://schemas.microsoft.com/office/drawing/2014/main" id="{59775333-6FFC-40AD-4794-E3A1796BDB74}"/>
              </a:ext>
            </a:extLst>
          </p:cNvPr>
          <p:cNvSpPr txBox="1"/>
          <p:nvPr/>
        </p:nvSpPr>
        <p:spPr>
          <a:xfrm>
            <a:off x="643731" y="1814688"/>
            <a:ext cx="3465282" cy="7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HK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AUC value</a:t>
            </a:r>
          </a:p>
        </p:txBody>
      </p:sp>
      <p:sp>
        <p:nvSpPr>
          <p:cNvPr id="5" name="Google Shape;1027;p68">
            <a:extLst>
              <a:ext uri="{FF2B5EF4-FFF2-40B4-BE49-F238E27FC236}">
                <a16:creationId xmlns:a16="http://schemas.microsoft.com/office/drawing/2014/main" id="{42701F28-44F3-C4F8-9F4C-7A81F201DE88}"/>
              </a:ext>
            </a:extLst>
          </p:cNvPr>
          <p:cNvSpPr/>
          <p:nvPr/>
        </p:nvSpPr>
        <p:spPr>
          <a:xfrm>
            <a:off x="917560" y="2684344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Google Shape;1028;p68">
            <a:extLst>
              <a:ext uri="{FF2B5EF4-FFF2-40B4-BE49-F238E27FC236}">
                <a16:creationId xmlns:a16="http://schemas.microsoft.com/office/drawing/2014/main" id="{2622A313-6139-C56D-9066-31D55F914642}"/>
              </a:ext>
            </a:extLst>
          </p:cNvPr>
          <p:cNvSpPr/>
          <p:nvPr/>
        </p:nvSpPr>
        <p:spPr>
          <a:xfrm>
            <a:off x="917560" y="3363844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Google Shape;1029;p68">
            <a:extLst>
              <a:ext uri="{FF2B5EF4-FFF2-40B4-BE49-F238E27FC236}">
                <a16:creationId xmlns:a16="http://schemas.microsoft.com/office/drawing/2014/main" id="{1C3F3384-4BF4-F7CA-DD50-A11FF13C6BEA}"/>
              </a:ext>
            </a:extLst>
          </p:cNvPr>
          <p:cNvSpPr/>
          <p:nvPr/>
        </p:nvSpPr>
        <p:spPr>
          <a:xfrm>
            <a:off x="914379" y="4062500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" name="Google Shape;1030;p68">
            <a:extLst>
              <a:ext uri="{FF2B5EF4-FFF2-40B4-BE49-F238E27FC236}">
                <a16:creationId xmlns:a16="http://schemas.microsoft.com/office/drawing/2014/main" id="{D900BD20-2124-8734-280E-F10141325095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1016360" y="2881944"/>
            <a:ext cx="0" cy="48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031;p68">
            <a:extLst>
              <a:ext uri="{FF2B5EF4-FFF2-40B4-BE49-F238E27FC236}">
                <a16:creationId xmlns:a16="http://schemas.microsoft.com/office/drawing/2014/main" id="{93214F6A-D423-3638-1F13-21E3DFD4C881}"/>
              </a:ext>
            </a:extLst>
          </p:cNvPr>
          <p:cNvCxnSpPr>
            <a:stCxn id="6" idx="4"/>
            <a:endCxn id="7" idx="0"/>
          </p:cNvCxnSpPr>
          <p:nvPr/>
        </p:nvCxnSpPr>
        <p:spPr>
          <a:xfrm flipH="1">
            <a:off x="1013179" y="3561444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C2BB00-0E62-4438-98C9-C0AB98084E75}"/>
              </a:ext>
            </a:extLst>
          </p:cNvPr>
          <p:cNvSpPr txBox="1"/>
          <p:nvPr/>
        </p:nvSpPr>
        <p:spPr>
          <a:xfrm>
            <a:off x="1197487" y="2302781"/>
            <a:ext cx="3470887" cy="3445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HK"/>
              <a:t>Logistic Regression: 97.39% </a:t>
            </a:r>
          </a:p>
          <a:p>
            <a:pPr>
              <a:lnSpc>
                <a:spcPct val="250000"/>
              </a:lnSpc>
            </a:pPr>
            <a:r>
              <a:rPr lang="en-HK"/>
              <a:t>Linear Regression (M2): 100.00% </a:t>
            </a:r>
          </a:p>
          <a:p>
            <a:pPr>
              <a:lnSpc>
                <a:spcPct val="250000"/>
              </a:lnSpc>
            </a:pPr>
            <a:r>
              <a:rPr lang="en-HK"/>
              <a:t>Decision Tree: 88.02% </a:t>
            </a:r>
          </a:p>
          <a:p>
            <a:pPr>
              <a:lnSpc>
                <a:spcPct val="250000"/>
              </a:lnSpc>
            </a:pPr>
            <a:r>
              <a:rPr lang="en-HK"/>
              <a:t>SVM: 57.46% </a:t>
            </a:r>
          </a:p>
          <a:p>
            <a:pPr>
              <a:lnSpc>
                <a:spcPct val="250000"/>
              </a:lnSpc>
            </a:pPr>
            <a:r>
              <a:rPr lang="en-HK"/>
              <a:t>KNN: 89.07%</a:t>
            </a:r>
            <a:endParaRPr lang="en-US"/>
          </a:p>
        </p:txBody>
      </p:sp>
      <p:sp>
        <p:nvSpPr>
          <p:cNvPr id="11" name="Google Shape;1029;p68">
            <a:extLst>
              <a:ext uri="{FF2B5EF4-FFF2-40B4-BE49-F238E27FC236}">
                <a16:creationId xmlns:a16="http://schemas.microsoft.com/office/drawing/2014/main" id="{2397A6DC-769F-8B1B-CD98-52369CCBCFC2}"/>
              </a:ext>
            </a:extLst>
          </p:cNvPr>
          <p:cNvSpPr/>
          <p:nvPr/>
        </p:nvSpPr>
        <p:spPr>
          <a:xfrm>
            <a:off x="914379" y="4742000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2" name="Google Shape;1031;p68">
            <a:extLst>
              <a:ext uri="{FF2B5EF4-FFF2-40B4-BE49-F238E27FC236}">
                <a16:creationId xmlns:a16="http://schemas.microsoft.com/office/drawing/2014/main" id="{779B5700-F46A-F549-0503-781DD43C6D17}"/>
              </a:ext>
            </a:extLst>
          </p:cNvPr>
          <p:cNvCxnSpPr/>
          <p:nvPr/>
        </p:nvCxnSpPr>
        <p:spPr>
          <a:xfrm flipH="1">
            <a:off x="1009998" y="4260100"/>
            <a:ext cx="3181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029;p68">
            <a:extLst>
              <a:ext uri="{FF2B5EF4-FFF2-40B4-BE49-F238E27FC236}">
                <a16:creationId xmlns:a16="http://schemas.microsoft.com/office/drawing/2014/main" id="{C3253430-5B6E-CD01-3FD5-8A43B90D353B}"/>
              </a:ext>
            </a:extLst>
          </p:cNvPr>
          <p:cNvSpPr/>
          <p:nvPr/>
        </p:nvSpPr>
        <p:spPr>
          <a:xfrm>
            <a:off x="914379" y="5440656"/>
            <a:ext cx="197600" cy="19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5" name="Google Shape;1031;p68">
            <a:extLst>
              <a:ext uri="{FF2B5EF4-FFF2-40B4-BE49-F238E27FC236}">
                <a16:creationId xmlns:a16="http://schemas.microsoft.com/office/drawing/2014/main" id="{6254F03D-0514-B639-9A3F-22E3AF41248D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1013179" y="4939600"/>
            <a:ext cx="0" cy="501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1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3AF083F-F21E-FB72-0C6C-6D01F192C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38444"/>
            <a:ext cx="6207153" cy="50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5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>
          <a:extLst>
            <a:ext uri="{FF2B5EF4-FFF2-40B4-BE49-F238E27FC236}">
              <a16:creationId xmlns:a16="http://schemas.microsoft.com/office/drawing/2014/main" id="{81CFB746-586B-1940-8302-886E450CD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7">
            <a:extLst>
              <a:ext uri="{FF2B5EF4-FFF2-40B4-BE49-F238E27FC236}">
                <a16:creationId xmlns:a16="http://schemas.microsoft.com/office/drawing/2014/main" id="{5DFE9C74-1529-0CEA-52A0-2F024E8CF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486466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HK"/>
              <a:t>Cumulative Response Curve (CRC)</a:t>
            </a:r>
          </a:p>
        </p:txBody>
      </p:sp>
      <p:pic>
        <p:nvPicPr>
          <p:cNvPr id="3" name="Picture 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0EA7FF66-993F-213B-B9E8-7A4FC3920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1" y="1250066"/>
            <a:ext cx="3533766" cy="5607934"/>
          </a:xfrm>
          <a:prstGeom prst="rect">
            <a:avLst/>
          </a:prstGeom>
        </p:spPr>
      </p:pic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439786CD-B0A2-6CAC-4B7F-30CE0EB54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411" y="1250066"/>
            <a:ext cx="3521261" cy="5607934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D68B358-5C95-76BC-EB80-BC9C10513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316" y="1307671"/>
            <a:ext cx="3425408" cy="274636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B99990-CB31-87D7-FE3D-724FFA3FDC8D}"/>
              </a:ext>
            </a:extLst>
          </p:cNvPr>
          <p:cNvSpPr/>
          <p:nvPr/>
        </p:nvSpPr>
        <p:spPr>
          <a:xfrm>
            <a:off x="8912140" y="4739833"/>
            <a:ext cx="2529760" cy="12905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Good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00234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950967" y="3179000"/>
            <a:ext cx="6553916" cy="12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Linear Regression</a:t>
            </a:r>
            <a:endParaRPr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950967" y="1957800"/>
            <a:ext cx="1685600" cy="12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6806507" y="-204495"/>
            <a:ext cx="5624784" cy="8000769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1121667" y="1847800"/>
            <a:ext cx="49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>
          <a:extLst>
            <a:ext uri="{FF2B5EF4-FFF2-40B4-BE49-F238E27FC236}">
              <a16:creationId xmlns:a16="http://schemas.microsoft.com/office/drawing/2014/main" id="{F75DA2D2-4EC9-4F79-F4E0-99604BAC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7">
            <a:extLst>
              <a:ext uri="{FF2B5EF4-FFF2-40B4-BE49-F238E27FC236}">
                <a16:creationId xmlns:a16="http://schemas.microsoft.com/office/drawing/2014/main" id="{05B3BB2C-01B2-330D-A158-68A5A322A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486466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HK"/>
              <a:t>Lift Curve</a:t>
            </a:r>
          </a:p>
        </p:txBody>
      </p:sp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75289F9-1739-12FD-8B7D-D4A78D096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1" y="1250066"/>
            <a:ext cx="3546307" cy="5607934"/>
          </a:xfrm>
          <a:prstGeom prst="rect">
            <a:avLst/>
          </a:prstGeom>
        </p:spPr>
      </p:pic>
      <p:pic>
        <p:nvPicPr>
          <p:cNvPr id="10" name="Picture 9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F08A7F2E-3276-7423-D0B9-29782CBF7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30" y="1250066"/>
            <a:ext cx="3551179" cy="5607935"/>
          </a:xfrm>
          <a:prstGeom prst="rect">
            <a:avLst/>
          </a:prstGeom>
        </p:spPr>
      </p:pic>
      <p:pic>
        <p:nvPicPr>
          <p:cNvPr id="12" name="Picture 11" descr="A graph of a number of samples&#10;&#10;Description automatically generated">
            <a:extLst>
              <a:ext uri="{FF2B5EF4-FFF2-40B4-BE49-F238E27FC236}">
                <a16:creationId xmlns:a16="http://schemas.microsoft.com/office/drawing/2014/main" id="{9C1D6F01-3CC0-6EBB-8FB5-CABF88EE3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731" y="1250066"/>
            <a:ext cx="3547091" cy="276056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0A9ECC-E777-CB70-736D-0F7432E4E8B8}"/>
              </a:ext>
            </a:extLst>
          </p:cNvPr>
          <p:cNvSpPr/>
          <p:nvPr/>
        </p:nvSpPr>
        <p:spPr>
          <a:xfrm>
            <a:off x="8912140" y="4739833"/>
            <a:ext cx="2529760" cy="12905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Good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708709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>
          <a:extLst>
            <a:ext uri="{FF2B5EF4-FFF2-40B4-BE49-F238E27FC236}">
              <a16:creationId xmlns:a16="http://schemas.microsoft.com/office/drawing/2014/main" id="{D5ED8262-C13C-0071-43DF-B10B35A6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2D05DE2-AFD7-DA20-A5D7-42130D9D0909}"/>
              </a:ext>
            </a:extLst>
          </p:cNvPr>
          <p:cNvSpPr/>
          <p:nvPr/>
        </p:nvSpPr>
        <p:spPr>
          <a:xfrm>
            <a:off x="1435100" y="1511300"/>
            <a:ext cx="4660900" cy="4914900"/>
          </a:xfrm>
          <a:prstGeom prst="roundRect">
            <a:avLst/>
          </a:prstGeom>
          <a:solidFill>
            <a:srgbClr val="A6CAEC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8" name="Google Shape;958;p62">
            <a:extLst>
              <a:ext uri="{FF2B5EF4-FFF2-40B4-BE49-F238E27FC236}">
                <a16:creationId xmlns:a16="http://schemas.microsoft.com/office/drawing/2014/main" id="{5797BE78-003E-18D5-D9CA-85E653767C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/>
              <a:t>Conclusion: Best Model</a:t>
            </a:r>
            <a:endParaRPr/>
          </a:p>
        </p:txBody>
      </p:sp>
      <p:sp>
        <p:nvSpPr>
          <p:cNvPr id="959" name="Google Shape;959;p62">
            <a:extLst>
              <a:ext uri="{FF2B5EF4-FFF2-40B4-BE49-F238E27FC236}">
                <a16:creationId xmlns:a16="http://schemas.microsoft.com/office/drawing/2014/main" id="{CCA70AA2-B6B0-8B9F-69F6-762AC4789EA8}"/>
              </a:ext>
            </a:extLst>
          </p:cNvPr>
          <p:cNvSpPr txBox="1"/>
          <p:nvPr/>
        </p:nvSpPr>
        <p:spPr>
          <a:xfrm>
            <a:off x="2552633" y="2583511"/>
            <a:ext cx="3431478" cy="10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HK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Good performance in evaluation metrics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0" name="Google Shape;960;p62">
            <a:extLst>
              <a:ext uri="{FF2B5EF4-FFF2-40B4-BE49-F238E27FC236}">
                <a16:creationId xmlns:a16="http://schemas.microsoft.com/office/drawing/2014/main" id="{A51FD0CD-AC96-F15D-8183-AEC56043A440}"/>
              </a:ext>
            </a:extLst>
          </p:cNvPr>
          <p:cNvSpPr txBox="1"/>
          <p:nvPr/>
        </p:nvSpPr>
        <p:spPr>
          <a:xfrm>
            <a:off x="2552632" y="3838289"/>
            <a:ext cx="3314767" cy="10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Good performance in ROC, CRC, Lift Curve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1" name="Google Shape;961;p62">
            <a:extLst>
              <a:ext uri="{FF2B5EF4-FFF2-40B4-BE49-F238E27FC236}">
                <a16:creationId xmlns:a16="http://schemas.microsoft.com/office/drawing/2014/main" id="{A537E0FF-87D8-C03D-E064-80A83CE8BB0F}"/>
              </a:ext>
            </a:extLst>
          </p:cNvPr>
          <p:cNvSpPr txBox="1"/>
          <p:nvPr/>
        </p:nvSpPr>
        <p:spPr>
          <a:xfrm>
            <a:off x="2552632" y="5093067"/>
            <a:ext cx="2484769" cy="10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191919"/>
              </a:buClr>
              <a:buSzPts val="1400"/>
            </a:pPr>
            <a:r>
              <a:rPr lang="en-HK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ideal for binary classification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2" name="Google Shape;962;p62">
            <a:extLst>
              <a:ext uri="{FF2B5EF4-FFF2-40B4-BE49-F238E27FC236}">
                <a16:creationId xmlns:a16="http://schemas.microsoft.com/office/drawing/2014/main" id="{F02BF701-9867-9775-DC84-95042368AD7F}"/>
              </a:ext>
            </a:extLst>
          </p:cNvPr>
          <p:cNvSpPr txBox="1"/>
          <p:nvPr/>
        </p:nvSpPr>
        <p:spPr>
          <a:xfrm>
            <a:off x="2009800" y="1727933"/>
            <a:ext cx="3692400" cy="69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HK"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Logistic Regression</a:t>
            </a:r>
            <a:endParaRPr sz="32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963" name="Google Shape;963;p62">
            <a:extLst>
              <a:ext uri="{FF2B5EF4-FFF2-40B4-BE49-F238E27FC236}">
                <a16:creationId xmlns:a16="http://schemas.microsoft.com/office/drawing/2014/main" id="{B7F40A6C-599A-12C4-9DDA-EB51E279049C}"/>
              </a:ext>
            </a:extLst>
          </p:cNvPr>
          <p:cNvCxnSpPr>
            <a:cxnSpLocks/>
            <a:stCxn id="962" idx="1"/>
            <a:endCxn id="959" idx="1"/>
          </p:cNvCxnSpPr>
          <p:nvPr/>
        </p:nvCxnSpPr>
        <p:spPr>
          <a:xfrm rot="10800000" flipH="1" flipV="1">
            <a:off x="2009799" y="2074733"/>
            <a:ext cx="542833" cy="1031578"/>
          </a:xfrm>
          <a:prstGeom prst="bentConnector3">
            <a:avLst>
              <a:gd name="adj1" fmla="val -5786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4" name="Google Shape;964;p62">
            <a:extLst>
              <a:ext uri="{FF2B5EF4-FFF2-40B4-BE49-F238E27FC236}">
                <a16:creationId xmlns:a16="http://schemas.microsoft.com/office/drawing/2014/main" id="{C13FB80E-3D9B-973C-7083-91F7887DC035}"/>
              </a:ext>
            </a:extLst>
          </p:cNvPr>
          <p:cNvCxnSpPr>
            <a:cxnSpLocks/>
            <a:stCxn id="962" idx="1"/>
            <a:endCxn id="960" idx="1"/>
          </p:cNvCxnSpPr>
          <p:nvPr/>
        </p:nvCxnSpPr>
        <p:spPr>
          <a:xfrm rot="10800000" flipH="1" flipV="1">
            <a:off x="2009800" y="2074733"/>
            <a:ext cx="542832" cy="2286356"/>
          </a:xfrm>
          <a:prstGeom prst="bentConnector3">
            <a:avLst>
              <a:gd name="adj1" fmla="val -5848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5" name="Google Shape;965;p62">
            <a:extLst>
              <a:ext uri="{FF2B5EF4-FFF2-40B4-BE49-F238E27FC236}">
                <a16:creationId xmlns:a16="http://schemas.microsoft.com/office/drawing/2014/main" id="{F98A5F11-94AB-0035-67F1-379502BCC91A}"/>
              </a:ext>
            </a:extLst>
          </p:cNvPr>
          <p:cNvCxnSpPr>
            <a:cxnSpLocks/>
            <a:stCxn id="962" idx="1"/>
            <a:endCxn id="961" idx="1"/>
          </p:cNvCxnSpPr>
          <p:nvPr/>
        </p:nvCxnSpPr>
        <p:spPr>
          <a:xfrm rot="10800000" flipH="1" flipV="1">
            <a:off x="2009800" y="2074733"/>
            <a:ext cx="542832" cy="3541134"/>
          </a:xfrm>
          <a:prstGeom prst="bentConnector3">
            <a:avLst>
              <a:gd name="adj1" fmla="val -580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959;p62">
            <a:extLst>
              <a:ext uri="{FF2B5EF4-FFF2-40B4-BE49-F238E27FC236}">
                <a16:creationId xmlns:a16="http://schemas.microsoft.com/office/drawing/2014/main" id="{D395CD7D-93AC-DB38-D203-66A18E2120F7}"/>
              </a:ext>
            </a:extLst>
          </p:cNvPr>
          <p:cNvSpPr txBox="1"/>
          <p:nvPr/>
        </p:nvSpPr>
        <p:spPr>
          <a:xfrm>
            <a:off x="7697435" y="2583511"/>
            <a:ext cx="3431478" cy="10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HK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Good performance in evaluation metrics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Google Shape;960;p62">
            <a:extLst>
              <a:ext uri="{FF2B5EF4-FFF2-40B4-BE49-F238E27FC236}">
                <a16:creationId xmlns:a16="http://schemas.microsoft.com/office/drawing/2014/main" id="{237C4A1D-207D-1BB7-C54A-C3CB380413BD}"/>
              </a:ext>
            </a:extLst>
          </p:cNvPr>
          <p:cNvSpPr txBox="1"/>
          <p:nvPr/>
        </p:nvSpPr>
        <p:spPr>
          <a:xfrm>
            <a:off x="7697434" y="3838289"/>
            <a:ext cx="3314767" cy="10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Good performance in ROC, CRC, Lift Curve</a:t>
            </a:r>
            <a:endParaRPr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Google Shape;961;p62">
            <a:extLst>
              <a:ext uri="{FF2B5EF4-FFF2-40B4-BE49-F238E27FC236}">
                <a16:creationId xmlns:a16="http://schemas.microsoft.com/office/drawing/2014/main" id="{E3785B21-9F58-EF03-41D5-15859F63B49B}"/>
              </a:ext>
            </a:extLst>
          </p:cNvPr>
          <p:cNvSpPr txBox="1"/>
          <p:nvPr/>
        </p:nvSpPr>
        <p:spPr>
          <a:xfrm>
            <a:off x="7697433" y="5093066"/>
            <a:ext cx="3431477" cy="154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191919"/>
              </a:buClr>
              <a:buSzPts val="1400"/>
            </a:pPr>
            <a:r>
              <a:rPr lang="en-HK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struggles with</a:t>
            </a:r>
          </a:p>
          <a:p>
            <a:pPr>
              <a:buClr>
                <a:srgbClr val="191919"/>
              </a:buClr>
              <a:buSzPts val="1400"/>
            </a:pPr>
            <a:r>
              <a:rPr lang="en-HK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binary classification</a:t>
            </a:r>
          </a:p>
          <a:p>
            <a:pPr>
              <a:buClr>
                <a:srgbClr val="191919"/>
              </a:buClr>
              <a:buSzPts val="1400"/>
            </a:pPr>
            <a:r>
              <a:rPr lang="en-HK" sz="1600">
                <a:solidFill>
                  <a:srgbClr val="000000"/>
                </a:solidFill>
                <a:latin typeface="Arial" panose="020B0604020202020204" pitchFamily="34" charset="0"/>
              </a:rPr>
              <a:t>(since it is d</a:t>
            </a:r>
            <a:r>
              <a:rPr lang="en-HK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esigned for continuous outputs)</a:t>
            </a:r>
            <a:endParaRPr lang="en-HK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Google Shape;962;p62">
            <a:extLst>
              <a:ext uri="{FF2B5EF4-FFF2-40B4-BE49-F238E27FC236}">
                <a16:creationId xmlns:a16="http://schemas.microsoft.com/office/drawing/2014/main" id="{37350DFC-7531-9759-E1C8-D65118E1BADB}"/>
              </a:ext>
            </a:extLst>
          </p:cNvPr>
          <p:cNvSpPr txBox="1"/>
          <p:nvPr/>
        </p:nvSpPr>
        <p:spPr>
          <a:xfrm>
            <a:off x="7154602" y="1727933"/>
            <a:ext cx="3692400" cy="69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HK" sz="3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Linear Regression</a:t>
            </a:r>
            <a:endParaRPr sz="32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6" name="Google Shape;963;p62">
            <a:extLst>
              <a:ext uri="{FF2B5EF4-FFF2-40B4-BE49-F238E27FC236}">
                <a16:creationId xmlns:a16="http://schemas.microsoft.com/office/drawing/2014/main" id="{784BEC4F-1175-04B0-C987-B5E9CE4AA451}"/>
              </a:ext>
            </a:extLst>
          </p:cNvPr>
          <p:cNvCxnSpPr>
            <a:cxnSpLocks/>
            <a:stCxn id="25" idx="1"/>
            <a:endCxn id="22" idx="1"/>
          </p:cNvCxnSpPr>
          <p:nvPr/>
        </p:nvCxnSpPr>
        <p:spPr>
          <a:xfrm rot="10800000" flipH="1" flipV="1">
            <a:off x="7154601" y="2074733"/>
            <a:ext cx="542833" cy="1031578"/>
          </a:xfrm>
          <a:prstGeom prst="bentConnector3">
            <a:avLst>
              <a:gd name="adj1" fmla="val -5786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964;p62">
            <a:extLst>
              <a:ext uri="{FF2B5EF4-FFF2-40B4-BE49-F238E27FC236}">
                <a16:creationId xmlns:a16="http://schemas.microsoft.com/office/drawing/2014/main" id="{956886E9-7C59-B264-A637-0C7146AA4175}"/>
              </a:ext>
            </a:extLst>
          </p:cNvPr>
          <p:cNvCxnSpPr>
            <a:cxnSpLocks/>
            <a:stCxn id="25" idx="1"/>
            <a:endCxn id="23" idx="1"/>
          </p:cNvCxnSpPr>
          <p:nvPr/>
        </p:nvCxnSpPr>
        <p:spPr>
          <a:xfrm rot="10800000" flipH="1" flipV="1">
            <a:off x="7154602" y="2074733"/>
            <a:ext cx="542832" cy="2286356"/>
          </a:xfrm>
          <a:prstGeom prst="bentConnector3">
            <a:avLst>
              <a:gd name="adj1" fmla="val -5848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965;p62">
            <a:extLst>
              <a:ext uri="{FF2B5EF4-FFF2-40B4-BE49-F238E27FC236}">
                <a16:creationId xmlns:a16="http://schemas.microsoft.com/office/drawing/2014/main" id="{7604DB62-D9A9-9921-34F1-831D74F4FDD1}"/>
              </a:ext>
            </a:extLst>
          </p:cNvPr>
          <p:cNvCxnSpPr>
            <a:cxnSpLocks/>
            <a:stCxn id="25" idx="1"/>
            <a:endCxn id="24" idx="1"/>
          </p:cNvCxnSpPr>
          <p:nvPr/>
        </p:nvCxnSpPr>
        <p:spPr>
          <a:xfrm rot="10800000" flipH="1" flipV="1">
            <a:off x="7154601" y="2074732"/>
            <a:ext cx="542831" cy="3789431"/>
          </a:xfrm>
          <a:prstGeom prst="bentConnector3">
            <a:avLst>
              <a:gd name="adj1" fmla="val -5868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A039092-FBEA-E420-331A-C0CAF0571E12}"/>
              </a:ext>
            </a:extLst>
          </p:cNvPr>
          <p:cNvSpPr/>
          <p:nvPr/>
        </p:nvSpPr>
        <p:spPr>
          <a:xfrm>
            <a:off x="2821868" y="6138667"/>
            <a:ext cx="1968500" cy="496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Best Model</a:t>
            </a:r>
          </a:p>
        </p:txBody>
      </p:sp>
    </p:spTree>
    <p:extLst>
      <p:ext uri="{BB962C8B-B14F-4D97-AF65-F5344CB8AC3E}">
        <p14:creationId xmlns:p14="http://schemas.microsoft.com/office/powerpoint/2010/main" val="1976475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950967" y="1315258"/>
            <a:ext cx="6829869" cy="143219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1500"/>
              <a:t>Thanks!</a:t>
            </a:r>
            <a:endParaRPr lang="en-US" sz="11500"/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9581115" y="2450981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9516019" y="6051981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8956812" y="5422863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8333177" y="4019655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7791177" y="4681446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10122419" y="4527571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9581105" y="3080742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10764488" y="3975382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9" name="Google Shape;1089;p70"/>
          <p:cNvSpPr/>
          <p:nvPr/>
        </p:nvSpPr>
        <p:spPr>
          <a:xfrm>
            <a:off x="8196016" y="1680846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0" name="Google Shape;1090;p70"/>
          <p:cNvSpPr/>
          <p:nvPr/>
        </p:nvSpPr>
        <p:spPr>
          <a:xfrm>
            <a:off x="8621507" y="378034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1" name="Google Shape;1091;p70"/>
          <p:cNvSpPr/>
          <p:nvPr/>
        </p:nvSpPr>
        <p:spPr>
          <a:xfrm>
            <a:off x="7791179" y="-657962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2" name="Google Shape;1092;p70"/>
          <p:cNvSpPr/>
          <p:nvPr/>
        </p:nvSpPr>
        <p:spPr>
          <a:xfrm>
            <a:off x="9058829" y="1160165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3" name="Google Shape;1093;p70"/>
          <p:cNvSpPr/>
          <p:nvPr/>
        </p:nvSpPr>
        <p:spPr>
          <a:xfrm>
            <a:off x="6954407" y="-65215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11460911" y="2596667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10865580" y="1952434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6" name="Google Shape;1096;p70"/>
          <p:cNvSpPr/>
          <p:nvPr/>
        </p:nvSpPr>
        <p:spPr>
          <a:xfrm>
            <a:off x="10619049" y="564546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7" name="Google Shape;1097;p70"/>
          <p:cNvSpPr/>
          <p:nvPr/>
        </p:nvSpPr>
        <p:spPr>
          <a:xfrm>
            <a:off x="11163240" y="-65215"/>
            <a:ext cx="1118280" cy="1290828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98" name="Google Shape;1098;p70"/>
          <p:cNvCxnSpPr/>
          <p:nvPr/>
        </p:nvCxnSpPr>
        <p:spPr>
          <a:xfrm>
            <a:off x="1085633" y="903351"/>
            <a:ext cx="49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453CA70F-C0A0-7E71-7408-E9A01BC05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39A76671-20D4-C4BA-D19E-9A52AEC47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333" y="412638"/>
            <a:ext cx="8976225" cy="12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altLang="zh-HK">
                <a:solidFill>
                  <a:schemeClr val="tx2"/>
                </a:solidFill>
              </a:rPr>
              <a:t>What is linear regression 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31" name="Google Shape;431;p40">
            <a:extLst>
              <a:ext uri="{FF2B5EF4-FFF2-40B4-BE49-F238E27FC236}">
                <a16:creationId xmlns:a16="http://schemas.microsoft.com/office/drawing/2014/main" id="{1C7B6AB6-CAF3-727F-DE28-9C6B4B6BB9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7512" y="1989575"/>
            <a:ext cx="5695440" cy="34550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b="0" i="0">
                <a:solidFill>
                  <a:schemeClr val="bg2">
                    <a:lumMod val="50000"/>
                  </a:schemeClr>
                </a:solidFill>
              </a:rPr>
              <a:t>used to predict the value of a variable (dependent variable) based on the value of another variable (independent variable)</a:t>
            </a:r>
            <a:endParaRPr lang="en-US" altLang="zh-HK">
              <a:solidFill>
                <a:schemeClr val="bg2">
                  <a:lumMod val="50000"/>
                </a:schemeClr>
              </a:solidFill>
            </a:endParaRPr>
          </a:p>
          <a:p>
            <a:pPr marL="0" indent="0"/>
            <a:endParaRPr lang="en-US" altLang="zh-HK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b="0" i="0">
                <a:solidFill>
                  <a:schemeClr val="bg2">
                    <a:lumMod val="50000"/>
                  </a:schemeClr>
                </a:solidFill>
              </a:rPr>
              <a:t>use to predict continuous variable</a:t>
            </a:r>
            <a:endParaRPr lang="en-US" altLang="zh-HK">
              <a:solidFill>
                <a:schemeClr val="bg2">
                  <a:lumMod val="50000"/>
                </a:schemeClr>
              </a:solidFill>
            </a:endParaRPr>
          </a:p>
          <a:p>
            <a:pPr marL="0" indent="0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32" name="Google Shape;432;p40">
            <a:extLst>
              <a:ext uri="{FF2B5EF4-FFF2-40B4-BE49-F238E27FC236}">
                <a16:creationId xmlns:a16="http://schemas.microsoft.com/office/drawing/2014/main" id="{782917F0-7406-6EDC-7838-CD0A71CE6062}"/>
              </a:ext>
            </a:extLst>
          </p:cNvPr>
          <p:cNvGrpSpPr/>
          <p:nvPr/>
        </p:nvGrpSpPr>
        <p:grpSpPr>
          <a:xfrm>
            <a:off x="7331195" y="171215"/>
            <a:ext cx="5624784" cy="8000769"/>
            <a:chOff x="5104880" y="-153372"/>
            <a:chExt cx="4218588" cy="6000577"/>
          </a:xfrm>
        </p:grpSpPr>
        <p:sp>
          <p:nvSpPr>
            <p:cNvPr id="433" name="Google Shape;433;p40">
              <a:extLst>
                <a:ext uri="{FF2B5EF4-FFF2-40B4-BE49-F238E27FC236}">
                  <a16:creationId xmlns:a16="http://schemas.microsoft.com/office/drawing/2014/main" id="{37D631C1-CE65-AD2D-84A4-F07171B8C83F}"/>
                </a:ext>
              </a:extLst>
            </p:cNvPr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40">
              <a:extLst>
                <a:ext uri="{FF2B5EF4-FFF2-40B4-BE49-F238E27FC236}">
                  <a16:creationId xmlns:a16="http://schemas.microsoft.com/office/drawing/2014/main" id="{2A7B9601-89E6-652D-B5B1-E14D8C7193A4}"/>
                </a:ext>
              </a:extLst>
            </p:cNvPr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40">
              <a:extLst>
                <a:ext uri="{FF2B5EF4-FFF2-40B4-BE49-F238E27FC236}">
                  <a16:creationId xmlns:a16="http://schemas.microsoft.com/office/drawing/2014/main" id="{44BBFFBA-A5D2-913F-2CBE-01DF22FFDDAE}"/>
                </a:ext>
              </a:extLst>
            </p:cNvPr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436;p40">
              <a:extLst>
                <a:ext uri="{FF2B5EF4-FFF2-40B4-BE49-F238E27FC236}">
                  <a16:creationId xmlns:a16="http://schemas.microsoft.com/office/drawing/2014/main" id="{A5C64871-5BE4-A93A-4AF3-4F2A6C792DA0}"/>
                </a:ext>
              </a:extLst>
            </p:cNvPr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437;p40">
              <a:extLst>
                <a:ext uri="{FF2B5EF4-FFF2-40B4-BE49-F238E27FC236}">
                  <a16:creationId xmlns:a16="http://schemas.microsoft.com/office/drawing/2014/main" id="{8E24AF3B-17BD-00A4-85A8-34B2352E0280}"/>
                </a:ext>
              </a:extLst>
            </p:cNvPr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40">
              <a:extLst>
                <a:ext uri="{FF2B5EF4-FFF2-40B4-BE49-F238E27FC236}">
                  <a16:creationId xmlns:a16="http://schemas.microsoft.com/office/drawing/2014/main" id="{C01906F2-A757-B142-A78E-51DEEE8802AE}"/>
                </a:ext>
              </a:extLst>
            </p:cNvPr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439;p40">
              <a:extLst>
                <a:ext uri="{FF2B5EF4-FFF2-40B4-BE49-F238E27FC236}">
                  <a16:creationId xmlns:a16="http://schemas.microsoft.com/office/drawing/2014/main" id="{E773093E-857D-7FD4-F8C5-F0A364E0A7AE}"/>
                </a:ext>
              </a:extLst>
            </p:cNvPr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40">
              <a:extLst>
                <a:ext uri="{FF2B5EF4-FFF2-40B4-BE49-F238E27FC236}">
                  <a16:creationId xmlns:a16="http://schemas.microsoft.com/office/drawing/2014/main" id="{6028973E-7263-34F3-BE64-2160B564062D}"/>
                </a:ext>
              </a:extLst>
            </p:cNvPr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40">
              <a:extLst>
                <a:ext uri="{FF2B5EF4-FFF2-40B4-BE49-F238E27FC236}">
                  <a16:creationId xmlns:a16="http://schemas.microsoft.com/office/drawing/2014/main" id="{2C48F749-AE07-3680-ABC2-3AB531085B71}"/>
                </a:ext>
              </a:extLst>
            </p:cNvPr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40">
              <a:extLst>
                <a:ext uri="{FF2B5EF4-FFF2-40B4-BE49-F238E27FC236}">
                  <a16:creationId xmlns:a16="http://schemas.microsoft.com/office/drawing/2014/main" id="{4E0CD06A-4E37-FE9D-76B3-6062C0712EEB}"/>
                </a:ext>
              </a:extLst>
            </p:cNvPr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40">
              <a:extLst>
                <a:ext uri="{FF2B5EF4-FFF2-40B4-BE49-F238E27FC236}">
                  <a16:creationId xmlns:a16="http://schemas.microsoft.com/office/drawing/2014/main" id="{02F6DF03-A81D-2848-7243-4EB0EBDB3D52}"/>
                </a:ext>
              </a:extLst>
            </p:cNvPr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40">
              <a:extLst>
                <a:ext uri="{FF2B5EF4-FFF2-40B4-BE49-F238E27FC236}">
                  <a16:creationId xmlns:a16="http://schemas.microsoft.com/office/drawing/2014/main" id="{76958C0A-4EF4-9B46-BB82-9F5F27F4E274}"/>
                </a:ext>
              </a:extLst>
            </p:cNvPr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40">
              <a:extLst>
                <a:ext uri="{FF2B5EF4-FFF2-40B4-BE49-F238E27FC236}">
                  <a16:creationId xmlns:a16="http://schemas.microsoft.com/office/drawing/2014/main" id="{D34A99E4-0A16-27B1-2CBE-151D53CE8D6B}"/>
                </a:ext>
              </a:extLst>
            </p:cNvPr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40">
              <a:extLst>
                <a:ext uri="{FF2B5EF4-FFF2-40B4-BE49-F238E27FC236}">
                  <a16:creationId xmlns:a16="http://schemas.microsoft.com/office/drawing/2014/main" id="{2E3BE626-2FAB-3394-BFD0-9B9CCCE959B8}"/>
                </a:ext>
              </a:extLst>
            </p:cNvPr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40">
              <a:extLst>
                <a:ext uri="{FF2B5EF4-FFF2-40B4-BE49-F238E27FC236}">
                  <a16:creationId xmlns:a16="http://schemas.microsoft.com/office/drawing/2014/main" id="{BCC0AFF0-FE06-AF76-7615-AEEB3C7EE25C}"/>
                </a:ext>
              </a:extLst>
            </p:cNvPr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448;p40">
              <a:extLst>
                <a:ext uri="{FF2B5EF4-FFF2-40B4-BE49-F238E27FC236}">
                  <a16:creationId xmlns:a16="http://schemas.microsoft.com/office/drawing/2014/main" id="{BE9B30C1-1927-6DFA-8E49-135C39684C3C}"/>
                </a:ext>
              </a:extLst>
            </p:cNvPr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449;p40">
              <a:extLst>
                <a:ext uri="{FF2B5EF4-FFF2-40B4-BE49-F238E27FC236}">
                  <a16:creationId xmlns:a16="http://schemas.microsoft.com/office/drawing/2014/main" id="{0919AB48-B08D-A78A-BB35-C2572748955F}"/>
                </a:ext>
              </a:extLst>
            </p:cNvPr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50" name="Google Shape;450;p40">
            <a:extLst>
              <a:ext uri="{FF2B5EF4-FFF2-40B4-BE49-F238E27FC236}">
                <a16:creationId xmlns:a16="http://schemas.microsoft.com/office/drawing/2014/main" id="{2EB05472-EAD9-AD24-C18F-B858DCF84C9F}"/>
              </a:ext>
            </a:extLst>
          </p:cNvPr>
          <p:cNvCxnSpPr/>
          <p:nvPr/>
        </p:nvCxnSpPr>
        <p:spPr>
          <a:xfrm>
            <a:off x="1121667" y="1847800"/>
            <a:ext cx="49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圖片 6" descr="一張含有 螢幕擷取畫面, 行, 字型, 圖形 的圖片&#10;&#10;自動產生的描述">
            <a:extLst>
              <a:ext uri="{FF2B5EF4-FFF2-40B4-BE49-F238E27FC236}">
                <a16:creationId xmlns:a16="http://schemas.microsoft.com/office/drawing/2014/main" id="{BD03BF3B-5AD9-E3E1-9BE4-432A8599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51179" y="3851941"/>
            <a:ext cx="4539198" cy="26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8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>
          <a:extLst>
            <a:ext uri="{FF2B5EF4-FFF2-40B4-BE49-F238E27FC236}">
              <a16:creationId xmlns:a16="http://schemas.microsoft.com/office/drawing/2014/main" id="{8A68012A-F012-4877-1C44-8DF5F13D6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>
            <a:extLst>
              <a:ext uri="{FF2B5EF4-FFF2-40B4-BE49-F238E27FC236}">
                <a16:creationId xmlns:a16="http://schemas.microsoft.com/office/drawing/2014/main" id="{5E622D66-E342-53E0-DE8A-A425C35C9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405" y="544381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altLang="zh-HK">
                <a:solidFill>
                  <a:srgbClr val="232253"/>
                </a:solidFill>
              </a:rPr>
              <a:t>A</a:t>
            </a:r>
            <a:r>
              <a:rPr lang="en-US" altLang="zh-HK" b="0" i="0">
                <a:solidFill>
                  <a:srgbClr val="232253"/>
                </a:solidFill>
                <a:effectLst/>
              </a:rPr>
              <a:t>pplying linear regression </a:t>
            </a:r>
            <a:br>
              <a:rPr lang="en-US" altLang="zh-HK" b="0" i="0">
                <a:solidFill>
                  <a:srgbClr val="232253"/>
                </a:solidFill>
                <a:effectLst/>
              </a:rPr>
            </a:br>
            <a:r>
              <a:rPr lang="en-US" altLang="zh-HK" b="0" i="0">
                <a:solidFill>
                  <a:srgbClr val="232253"/>
                </a:solidFill>
                <a:effectLst/>
              </a:rPr>
              <a:t>to hotel booking</a:t>
            </a:r>
            <a:endParaRPr/>
          </a:p>
        </p:txBody>
      </p:sp>
      <p:graphicFrame>
        <p:nvGraphicFramePr>
          <p:cNvPr id="10" name="Google Shape;463;p42">
            <a:extLst>
              <a:ext uri="{FF2B5EF4-FFF2-40B4-BE49-F238E27FC236}">
                <a16:creationId xmlns:a16="http://schemas.microsoft.com/office/drawing/2014/main" id="{AE41BA7F-5365-269E-0B99-9D07416784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075049"/>
              </p:ext>
            </p:extLst>
          </p:nvPr>
        </p:nvGraphicFramePr>
        <p:xfrm>
          <a:off x="4725758" y="2107823"/>
          <a:ext cx="7131471" cy="400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圖片 17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4E2FCF38-417E-6BB1-41E4-0F12E808900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20471" y="377713"/>
            <a:ext cx="4204353" cy="3460220"/>
          </a:xfrm>
          <a:prstGeom prst="rect">
            <a:avLst/>
          </a:prstGeom>
        </p:spPr>
      </p:pic>
      <p:pic>
        <p:nvPicPr>
          <p:cNvPr id="20" name="圖片 19" descr="一張含有 符號, 標誌, 螢幕擷取畫面, 字型 的圖片&#10;&#10;自動產生的描述">
            <a:extLst>
              <a:ext uri="{FF2B5EF4-FFF2-40B4-BE49-F238E27FC236}">
                <a16:creationId xmlns:a16="http://schemas.microsoft.com/office/drawing/2014/main" id="{FD9991B1-B896-A9C9-4E70-4D231D844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45504" y="4112194"/>
            <a:ext cx="3379320" cy="204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0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>
            <a:spLocks noGrp="1"/>
          </p:cNvSpPr>
          <p:nvPr>
            <p:ph type="title"/>
          </p:nvPr>
        </p:nvSpPr>
        <p:spPr>
          <a:xfrm>
            <a:off x="-3296221" y="233290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MSE &amp; R2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7F0603-0A64-D400-058B-85F7AF2588F1}"/>
              </a:ext>
            </a:extLst>
          </p:cNvPr>
          <p:cNvSpPr txBox="1"/>
          <p:nvPr/>
        </p:nvSpPr>
        <p:spPr>
          <a:xfrm>
            <a:off x="6325242" y="4990643"/>
            <a:ext cx="5404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/>
              <a:t>Both MSE is 0.08 &amp; R2 &gt; 96%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/>
              <a:t>Good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HK" altLang="en-US"/>
          </a:p>
        </p:txBody>
      </p:sp>
      <p:pic>
        <p:nvPicPr>
          <p:cNvPr id="5" name="圖片 4" descr="一張含有 文字, 字型, 白色, 印刷術 的圖片&#10;&#10;自動產生的描述">
            <a:extLst>
              <a:ext uri="{FF2B5EF4-FFF2-40B4-BE49-F238E27FC236}">
                <a16:creationId xmlns:a16="http://schemas.microsoft.com/office/drawing/2014/main" id="{6072AD36-1A3A-7FE1-8C88-4E000D74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799" y="4412418"/>
            <a:ext cx="3933318" cy="1373170"/>
          </a:xfrm>
          <a:prstGeom prst="rect">
            <a:avLst/>
          </a:prstGeom>
        </p:spPr>
      </p:pic>
      <p:pic>
        <p:nvPicPr>
          <p:cNvPr id="7" name="圖片 6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64E4D561-302C-599F-F2DF-446B86C93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65" y="1264024"/>
            <a:ext cx="7772400" cy="25988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>
          <a:extLst>
            <a:ext uri="{FF2B5EF4-FFF2-40B4-BE49-F238E27FC236}">
              <a16:creationId xmlns:a16="http://schemas.microsoft.com/office/drawing/2014/main" id="{405AB13E-67B6-1865-AC8A-84D8AD0C4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8AF12A17-659C-CE04-B097-4D6194EB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1728"/>
            <a:ext cx="7788729" cy="47665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8333D5D-7371-8D4C-BCA2-D37BACB19D99}"/>
              </a:ext>
            </a:extLst>
          </p:cNvPr>
          <p:cNvSpPr txBox="1"/>
          <p:nvPr/>
        </p:nvSpPr>
        <p:spPr>
          <a:xfrm>
            <a:off x="7399582" y="993875"/>
            <a:ext cx="42590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K" b="0" i="0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HK" b="0" i="0">
                <a:solidFill>
                  <a:srgbClr val="000000"/>
                </a:solidFill>
                <a:effectLst/>
              </a:rPr>
              <a:t>blue scatter &gt; actual cancellations (not cancel: 0, Canceled: 1, out of range: 2)</a:t>
            </a:r>
            <a:endParaRPr lang="en-US" altLang="zh-HK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HK" b="0" i="0">
                <a:solidFill>
                  <a:srgbClr val="000000"/>
                </a:solidFill>
                <a:effectLst/>
              </a:rPr>
              <a:t>pink scatter &gt; predicted cancellations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HK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HK" b="0" i="0">
                <a:solidFill>
                  <a:srgbClr val="000000"/>
                </a:solidFill>
                <a:effectLst/>
              </a:rPr>
              <a:t>predicted cancellations &gt; match well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HK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HK" b="0" i="0">
                <a:solidFill>
                  <a:srgbClr val="000000"/>
                </a:solidFill>
                <a:effectLst/>
              </a:rPr>
              <a:t>Overall &gt; predicted values capture the actual cancellation trends relatively well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HK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HK" b="0" i="0">
                <a:solidFill>
                  <a:srgbClr val="000000"/>
                </a:solidFill>
                <a:effectLst/>
              </a:rPr>
              <a:t>some deviations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HK"/>
          </a:p>
          <a:p>
            <a:endParaRPr kumimoji="1" lang="en-US" altLang="zh-HK">
              <a:solidFill>
                <a:srgbClr val="000000"/>
              </a:solidFill>
            </a:endParaRPr>
          </a:p>
          <a:p>
            <a:endParaRPr kumimoji="1" lang="zh-HK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63755E-8EF5-A95F-B1C4-2E81458D548F}"/>
              </a:ext>
            </a:extLst>
          </p:cNvPr>
          <p:cNvSpPr txBox="1"/>
          <p:nvPr/>
        </p:nvSpPr>
        <p:spPr>
          <a:xfrm>
            <a:off x="6732814" y="5402460"/>
            <a:ext cx="4610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0" i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However, since we have rounded up our results before, this prediction may be misleading. </a:t>
            </a:r>
            <a:endParaRPr lang="en-US" altLang="zh-HK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kumimoji="1" lang="zh-HK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974324-BC2D-F374-997C-D8AA64D9FBB2}"/>
              </a:ext>
            </a:extLst>
          </p:cNvPr>
          <p:cNvSpPr txBox="1"/>
          <p:nvPr/>
        </p:nvSpPr>
        <p:spPr>
          <a:xfrm>
            <a:off x="277586" y="146957"/>
            <a:ext cx="9078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>
                <a:solidFill>
                  <a:schemeClr val="tx2"/>
                </a:solidFill>
                <a:latin typeface="+mj-lt"/>
              </a:rPr>
              <a:t>R</a:t>
            </a:r>
            <a:r>
              <a:rPr lang="en-US" altLang="zh-HK" sz="2800" b="0" i="0">
                <a:solidFill>
                  <a:schemeClr val="tx2"/>
                </a:solidFill>
                <a:effectLst/>
                <a:latin typeface="+mj-lt"/>
              </a:rPr>
              <a:t>elationship between Actual vs Predicted Cancellations </a:t>
            </a:r>
          </a:p>
        </p:txBody>
      </p:sp>
    </p:spTree>
    <p:extLst>
      <p:ext uri="{BB962C8B-B14F-4D97-AF65-F5344CB8AC3E}">
        <p14:creationId xmlns:p14="http://schemas.microsoft.com/office/powerpoint/2010/main" val="3547232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950967" y="3179000"/>
            <a:ext cx="5792400" cy="12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6650"/>
              <a:t>Decision Tree</a:t>
            </a:r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2"/>
          </p:nvPr>
        </p:nvSpPr>
        <p:spPr>
          <a:xfrm>
            <a:off x="950967" y="1957800"/>
            <a:ext cx="1685600" cy="12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431" name="Google Shape;431;p40"/>
          <p:cNvSpPr txBox="1">
            <a:spLocks noGrp="1"/>
          </p:cNvSpPr>
          <p:nvPr>
            <p:ph type="subTitle" idx="1"/>
          </p:nvPr>
        </p:nvSpPr>
        <p:spPr>
          <a:xfrm>
            <a:off x="950967" y="4400200"/>
            <a:ext cx="5792400" cy="50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6806507" y="-204495"/>
            <a:ext cx="5624784" cy="8000769"/>
            <a:chOff x="5104880" y="-153372"/>
            <a:chExt cx="4218588" cy="6000577"/>
          </a:xfrm>
        </p:grpSpPr>
        <p:sp>
          <p:nvSpPr>
            <p:cNvPr id="433" name="Google Shape;433;p40"/>
            <p:cNvSpPr/>
            <p:nvPr/>
          </p:nvSpPr>
          <p:spPr>
            <a:xfrm>
              <a:off x="7074911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7026089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606684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138958" y="13708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5732458" y="8745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480889" y="98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074904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962441" y="14040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40"/>
            <p:cNvSpPr/>
            <p:nvPr/>
          </p:nvSpPr>
          <p:spPr>
            <a:xfrm rot="10800000" flipH="1">
              <a:off x="6036087" y="3124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40"/>
            <p:cNvSpPr/>
            <p:nvPr/>
          </p:nvSpPr>
          <p:spPr>
            <a:xfrm rot="10800000" flipH="1">
              <a:off x="6355205" y="41020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40"/>
            <p:cNvSpPr/>
            <p:nvPr/>
          </p:nvSpPr>
          <p:spPr>
            <a:xfrm rot="10800000" flipH="1">
              <a:off x="5732459" y="48790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40"/>
            <p:cNvSpPr/>
            <p:nvPr/>
          </p:nvSpPr>
          <p:spPr>
            <a:xfrm rot="10800000" flipH="1">
              <a:off x="6683197" y="351549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40"/>
            <p:cNvSpPr/>
            <p:nvPr/>
          </p:nvSpPr>
          <p:spPr>
            <a:xfrm rot="10800000" flipH="1">
              <a:off x="5104880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484758" y="243811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038260" y="29212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448;p40"/>
            <p:cNvSpPr/>
            <p:nvPr/>
          </p:nvSpPr>
          <p:spPr>
            <a:xfrm rot="10800000" flipH="1">
              <a:off x="7853362" y="396220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449;p40"/>
            <p:cNvSpPr/>
            <p:nvPr/>
          </p:nvSpPr>
          <p:spPr>
            <a:xfrm rot="10800000" flipH="1">
              <a:off x="8261505" y="443452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50" name="Google Shape;450;p40"/>
          <p:cNvCxnSpPr/>
          <p:nvPr/>
        </p:nvCxnSpPr>
        <p:spPr>
          <a:xfrm>
            <a:off x="1121667" y="1847800"/>
            <a:ext cx="49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3F86F0-A581-9422-138E-BF53D62F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2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4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</Words>
  <Application>Microsoft Macintosh PowerPoint</Application>
  <PresentationFormat>寬螢幕</PresentationFormat>
  <Paragraphs>293</Paragraphs>
  <Slides>42</Slides>
  <Notes>36</Notes>
  <HiddenSlides>1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5" baseType="lpstr">
      <vt:lpstr>-webkit-standard</vt:lpstr>
      <vt:lpstr>新細明體</vt:lpstr>
      <vt:lpstr>Instrument Sans Medium</vt:lpstr>
      <vt:lpstr>Instrument Sans Semi Bold</vt:lpstr>
      <vt:lpstr>Outfit</vt:lpstr>
      <vt:lpstr>system-ui</vt:lpstr>
      <vt:lpstr>Aptos</vt:lpstr>
      <vt:lpstr>Aptos Display</vt:lpstr>
      <vt:lpstr>Arial</vt:lpstr>
      <vt:lpstr>Consolas</vt:lpstr>
      <vt:lpstr>DM Sans</vt:lpstr>
      <vt:lpstr>Nunito</vt:lpstr>
      <vt:lpstr>Office Theme</vt:lpstr>
      <vt:lpstr>Hotel Booking  </vt:lpstr>
      <vt:lpstr>Table of contents</vt:lpstr>
      <vt:lpstr>Purpose</vt:lpstr>
      <vt:lpstr>Linear Regression</vt:lpstr>
      <vt:lpstr>What is linear regression </vt:lpstr>
      <vt:lpstr>Applying linear regression  to hotel booking</vt:lpstr>
      <vt:lpstr>MSE &amp; R2</vt:lpstr>
      <vt:lpstr>PowerPoint 簡報</vt:lpstr>
      <vt:lpstr>Decision Tree</vt:lpstr>
      <vt:lpstr>PowerPoint 簡報</vt:lpstr>
      <vt:lpstr>PowerPoint 簡報</vt:lpstr>
      <vt:lpstr>PowerPoint 簡報</vt:lpstr>
      <vt:lpstr>PowerPoint 簡報</vt:lpstr>
      <vt:lpstr>PowerPoint 簡報</vt:lpstr>
      <vt:lpstr>Logistic Regression</vt:lpstr>
      <vt:lpstr>What is Logistic Regression?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Support vector machine</vt:lpstr>
      <vt:lpstr>What is Support vector machine?  </vt:lpstr>
      <vt:lpstr>o</vt:lpstr>
      <vt:lpstr>Problems</vt:lpstr>
      <vt:lpstr>KNN model</vt:lpstr>
      <vt:lpstr>PowerPoint 簡報</vt:lpstr>
      <vt:lpstr>PowerPoint 簡報</vt:lpstr>
      <vt:lpstr>PowerPoint 簡報</vt:lpstr>
      <vt:lpstr>PowerPoint 簡報</vt:lpstr>
      <vt:lpstr>Evaluate and Compare models</vt:lpstr>
      <vt:lpstr>Confusion Matrix</vt:lpstr>
      <vt:lpstr>PowerPoint 簡報</vt:lpstr>
      <vt:lpstr>Evaluation Metrics</vt:lpstr>
      <vt:lpstr>Evaluation Metrics</vt:lpstr>
      <vt:lpstr>Evaluation Metrics</vt:lpstr>
      <vt:lpstr>Precision-Recall Curve   &amp;   ROC Curve </vt:lpstr>
      <vt:lpstr>Cumulative Response Curve (CRC)</vt:lpstr>
      <vt:lpstr>Lift Curve</vt:lpstr>
      <vt:lpstr>Conclusion: Best Model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 </dc:title>
  <dc:creator>Cheuk Tung HO</dc:creator>
  <cp:lastModifiedBy>Yueting Li</cp:lastModifiedBy>
  <cp:revision>3</cp:revision>
  <dcterms:created xsi:type="dcterms:W3CDTF">2024-11-16T17:10:50Z</dcterms:created>
  <dcterms:modified xsi:type="dcterms:W3CDTF">2025-04-07T15:01:49Z</dcterms:modified>
</cp:coreProperties>
</file>